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68" r:id="rId1"/>
  </p:sldMasterIdLst>
  <p:notesMasterIdLst>
    <p:notesMasterId r:id="rId40"/>
  </p:notesMasterIdLst>
  <p:sldIdLst>
    <p:sldId id="256" r:id="rId2"/>
    <p:sldId id="257" r:id="rId3"/>
    <p:sldId id="290" r:id="rId4"/>
    <p:sldId id="258" r:id="rId5"/>
    <p:sldId id="260" r:id="rId6"/>
    <p:sldId id="262" r:id="rId7"/>
    <p:sldId id="270" r:id="rId8"/>
    <p:sldId id="271" r:id="rId9"/>
    <p:sldId id="264" r:id="rId10"/>
    <p:sldId id="265" r:id="rId11"/>
    <p:sldId id="272" r:id="rId12"/>
    <p:sldId id="267" r:id="rId13"/>
    <p:sldId id="268" r:id="rId14"/>
    <p:sldId id="277" r:id="rId15"/>
    <p:sldId id="269" r:id="rId16"/>
    <p:sldId id="274" r:id="rId17"/>
    <p:sldId id="291" r:id="rId18"/>
    <p:sldId id="273" r:id="rId19"/>
    <p:sldId id="275" r:id="rId20"/>
    <p:sldId id="276" r:id="rId21"/>
    <p:sldId id="278" r:id="rId22"/>
    <p:sldId id="279" r:id="rId23"/>
    <p:sldId id="281" r:id="rId24"/>
    <p:sldId id="280" r:id="rId25"/>
    <p:sldId id="282" r:id="rId26"/>
    <p:sldId id="283" r:id="rId27"/>
    <p:sldId id="284" r:id="rId28"/>
    <p:sldId id="285" r:id="rId29"/>
    <p:sldId id="286" r:id="rId30"/>
    <p:sldId id="287" r:id="rId31"/>
    <p:sldId id="288" r:id="rId32"/>
    <p:sldId id="289" r:id="rId33"/>
    <p:sldId id="292" r:id="rId34"/>
    <p:sldId id="293" r:id="rId35"/>
    <p:sldId id="294" r:id="rId36"/>
    <p:sldId id="295" r:id="rId37"/>
    <p:sldId id="296" r:id="rId38"/>
    <p:sldId id="297" r:id="rId39"/>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928" autoAdjust="0"/>
  </p:normalViewPr>
  <p:slideViewPr>
    <p:cSldViewPr>
      <p:cViewPr varScale="1">
        <p:scale>
          <a:sx n="102" d="100"/>
          <a:sy n="102" d="100"/>
        </p:scale>
        <p:origin x="-23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ro-RO"/>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E791FCF9-E648-483F-BBC8-6A08B08F7D8C}" type="datetimeFigureOut">
              <a:rPr lang="ro-RO"/>
              <a:pPr>
                <a:defRPr/>
              </a:pPr>
              <a:t>17.12.2010</a:t>
            </a:fld>
            <a:endParaRPr lang="ro-RO"/>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o-RO"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ro-RO"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ro-RO"/>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C586FC99-FC7E-46BA-84EB-F4094F3342E7}" type="slidenum">
              <a:rPr lang="ro-RO"/>
              <a:pPr>
                <a:defRPr/>
              </a:pPr>
              <a:t>‹#›</a:t>
            </a:fld>
            <a:endParaRPr lang="ro-RO"/>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8531CE78-4F21-4FBC-B6E2-7F309A0E8DCB}" type="datetimeFigureOut">
              <a:rPr lang="ro-RO"/>
              <a:pPr>
                <a:defRPr/>
              </a:pPr>
              <a:t>17.12.2010</a:t>
            </a:fld>
            <a:endParaRPr lang="ro-RO"/>
          </a:p>
        </p:txBody>
      </p:sp>
      <p:sp>
        <p:nvSpPr>
          <p:cNvPr id="5" name="Footer Placeholder 18"/>
          <p:cNvSpPr>
            <a:spLocks noGrp="1"/>
          </p:cNvSpPr>
          <p:nvPr>
            <p:ph type="ftr" sz="quarter" idx="11"/>
          </p:nvPr>
        </p:nvSpPr>
        <p:spPr/>
        <p:txBody>
          <a:bodyPr/>
          <a:lstStyle>
            <a:lvl1pPr>
              <a:defRPr/>
            </a:lvl1pPr>
          </a:lstStyle>
          <a:p>
            <a:pPr>
              <a:defRPr/>
            </a:pPr>
            <a:endParaRPr lang="ro-RO"/>
          </a:p>
        </p:txBody>
      </p:sp>
      <p:sp>
        <p:nvSpPr>
          <p:cNvPr id="6" name="Slide Number Placeholder 26"/>
          <p:cNvSpPr>
            <a:spLocks noGrp="1"/>
          </p:cNvSpPr>
          <p:nvPr>
            <p:ph type="sldNum" sz="quarter" idx="12"/>
          </p:nvPr>
        </p:nvSpPr>
        <p:spPr/>
        <p:txBody>
          <a:bodyPr/>
          <a:lstStyle>
            <a:lvl1pPr>
              <a:defRPr/>
            </a:lvl1pPr>
          </a:lstStyle>
          <a:p>
            <a:pPr>
              <a:defRPr/>
            </a:pPr>
            <a:fld id="{F18DF972-E682-4AB3-9071-DB32DD9258E4}" type="slidenum">
              <a:rPr lang="ro-RO"/>
              <a:pPr>
                <a:defRPr/>
              </a:pPr>
              <a:t>‹#›</a:t>
            </a:fld>
            <a:endParaRPr lang="ro-RO"/>
          </a:p>
        </p:txBody>
      </p:sp>
    </p:spTree>
  </p:cSld>
  <p:clrMapOvr>
    <a:overrideClrMapping bg1="dk1" tx1="lt1" bg2="dk2" tx2="lt2" accent1="accent1" accent2="accent2" accent3="accent3" accent4="accent4" accent5="accent5" accent6="accent6" hlink="hlink" folHlink="folHlink"/>
  </p:clrMapOvr>
  <p:transition spd="slow" advTm="5000">
    <p:randomBa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56E470F3-72A6-42FA-9BA6-2895E149F68E}" type="datetimeFigureOut">
              <a:rPr lang="ro-RO"/>
              <a:pPr>
                <a:defRPr/>
              </a:pPr>
              <a:t>17.12.2010</a:t>
            </a:fld>
            <a:endParaRPr lang="ro-RO"/>
          </a:p>
        </p:txBody>
      </p:sp>
      <p:sp>
        <p:nvSpPr>
          <p:cNvPr id="5" name="Footer Placeholder 21"/>
          <p:cNvSpPr>
            <a:spLocks noGrp="1"/>
          </p:cNvSpPr>
          <p:nvPr>
            <p:ph type="ftr" sz="quarter" idx="11"/>
          </p:nvPr>
        </p:nvSpPr>
        <p:spPr/>
        <p:txBody>
          <a:bodyPr/>
          <a:lstStyle>
            <a:lvl1pPr>
              <a:defRPr/>
            </a:lvl1pPr>
          </a:lstStyle>
          <a:p>
            <a:pPr>
              <a:defRPr/>
            </a:pPr>
            <a:endParaRPr lang="ro-RO"/>
          </a:p>
        </p:txBody>
      </p:sp>
      <p:sp>
        <p:nvSpPr>
          <p:cNvPr id="6" name="Slide Number Placeholder 17"/>
          <p:cNvSpPr>
            <a:spLocks noGrp="1"/>
          </p:cNvSpPr>
          <p:nvPr>
            <p:ph type="sldNum" sz="quarter" idx="12"/>
          </p:nvPr>
        </p:nvSpPr>
        <p:spPr/>
        <p:txBody>
          <a:bodyPr/>
          <a:lstStyle>
            <a:lvl1pPr>
              <a:defRPr/>
            </a:lvl1pPr>
          </a:lstStyle>
          <a:p>
            <a:pPr>
              <a:defRPr/>
            </a:pPr>
            <a:fld id="{DCEE39ED-4188-4685-A82F-9BE2D7B07AB3}" type="slidenum">
              <a:rPr lang="ro-RO"/>
              <a:pPr>
                <a:defRPr/>
              </a:pPr>
              <a:t>‹#›</a:t>
            </a:fld>
            <a:endParaRPr lang="ro-RO"/>
          </a:p>
        </p:txBody>
      </p:sp>
    </p:spTree>
  </p:cSld>
  <p:clrMapOvr>
    <a:masterClrMapping/>
  </p:clrMapOvr>
  <p:transition spd="slow" advTm="5000">
    <p:randomBa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758E22BB-5A77-4484-9B9B-D176A54E0171}" type="datetimeFigureOut">
              <a:rPr lang="ro-RO"/>
              <a:pPr>
                <a:defRPr/>
              </a:pPr>
              <a:t>17.12.2010</a:t>
            </a:fld>
            <a:endParaRPr lang="ro-RO"/>
          </a:p>
        </p:txBody>
      </p:sp>
      <p:sp>
        <p:nvSpPr>
          <p:cNvPr id="5" name="Footer Placeholder 21"/>
          <p:cNvSpPr>
            <a:spLocks noGrp="1"/>
          </p:cNvSpPr>
          <p:nvPr>
            <p:ph type="ftr" sz="quarter" idx="11"/>
          </p:nvPr>
        </p:nvSpPr>
        <p:spPr/>
        <p:txBody>
          <a:bodyPr/>
          <a:lstStyle>
            <a:lvl1pPr>
              <a:defRPr/>
            </a:lvl1pPr>
          </a:lstStyle>
          <a:p>
            <a:pPr>
              <a:defRPr/>
            </a:pPr>
            <a:endParaRPr lang="ro-RO"/>
          </a:p>
        </p:txBody>
      </p:sp>
      <p:sp>
        <p:nvSpPr>
          <p:cNvPr id="6" name="Slide Number Placeholder 17"/>
          <p:cNvSpPr>
            <a:spLocks noGrp="1"/>
          </p:cNvSpPr>
          <p:nvPr>
            <p:ph type="sldNum" sz="quarter" idx="12"/>
          </p:nvPr>
        </p:nvSpPr>
        <p:spPr/>
        <p:txBody>
          <a:bodyPr/>
          <a:lstStyle>
            <a:lvl1pPr>
              <a:defRPr/>
            </a:lvl1pPr>
          </a:lstStyle>
          <a:p>
            <a:pPr>
              <a:defRPr/>
            </a:pPr>
            <a:fld id="{C494E8FC-4D9B-4F77-A484-01DB4F6107EF}" type="slidenum">
              <a:rPr lang="ro-RO"/>
              <a:pPr>
                <a:defRPr/>
              </a:pPr>
              <a:t>‹#›</a:t>
            </a:fld>
            <a:endParaRPr lang="ro-RO"/>
          </a:p>
        </p:txBody>
      </p:sp>
    </p:spTree>
  </p:cSld>
  <p:clrMapOvr>
    <a:masterClrMapping/>
  </p:clrMapOvr>
  <p:transition spd="slow" advTm="5000">
    <p:randomBa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2344C612-229E-4E06-9398-9C9947A17830}" type="datetimeFigureOut">
              <a:rPr lang="ro-RO"/>
              <a:pPr>
                <a:defRPr/>
              </a:pPr>
              <a:t>17.12.2010</a:t>
            </a:fld>
            <a:endParaRPr lang="ro-RO"/>
          </a:p>
        </p:txBody>
      </p:sp>
      <p:sp>
        <p:nvSpPr>
          <p:cNvPr id="5" name="Footer Placeholder 21"/>
          <p:cNvSpPr>
            <a:spLocks noGrp="1"/>
          </p:cNvSpPr>
          <p:nvPr>
            <p:ph type="ftr" sz="quarter" idx="11"/>
          </p:nvPr>
        </p:nvSpPr>
        <p:spPr/>
        <p:txBody>
          <a:bodyPr/>
          <a:lstStyle>
            <a:lvl1pPr>
              <a:defRPr/>
            </a:lvl1pPr>
          </a:lstStyle>
          <a:p>
            <a:pPr>
              <a:defRPr/>
            </a:pPr>
            <a:endParaRPr lang="ro-RO"/>
          </a:p>
        </p:txBody>
      </p:sp>
      <p:sp>
        <p:nvSpPr>
          <p:cNvPr id="6" name="Slide Number Placeholder 17"/>
          <p:cNvSpPr>
            <a:spLocks noGrp="1"/>
          </p:cNvSpPr>
          <p:nvPr>
            <p:ph type="sldNum" sz="quarter" idx="12"/>
          </p:nvPr>
        </p:nvSpPr>
        <p:spPr/>
        <p:txBody>
          <a:bodyPr/>
          <a:lstStyle>
            <a:lvl1pPr>
              <a:defRPr/>
            </a:lvl1pPr>
          </a:lstStyle>
          <a:p>
            <a:pPr>
              <a:defRPr/>
            </a:pPr>
            <a:fld id="{48A25E63-DC63-4912-9558-7D3D6D1762F1}" type="slidenum">
              <a:rPr lang="ro-RO"/>
              <a:pPr>
                <a:defRPr/>
              </a:pPr>
              <a:t>‹#›</a:t>
            </a:fld>
            <a:endParaRPr lang="ro-RO"/>
          </a:p>
        </p:txBody>
      </p:sp>
    </p:spTree>
  </p:cSld>
  <p:clrMapOvr>
    <a:masterClrMapping/>
  </p:clrMapOvr>
  <p:transition spd="slow" advTm="5000">
    <p:randomBa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A80C591-0252-42E2-B238-4D0259C19A44}" type="datetimeFigureOut">
              <a:rPr lang="ro-RO"/>
              <a:pPr>
                <a:defRPr/>
              </a:pPr>
              <a:t>17.12.2010</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49D9A100-0D5C-474B-8810-1098C547E4CE}" type="slidenum">
              <a:rPr lang="ro-RO"/>
              <a:pPr>
                <a:defRPr/>
              </a:pPr>
              <a:t>‹#›</a:t>
            </a:fld>
            <a:endParaRPr lang="ro-RO"/>
          </a:p>
        </p:txBody>
      </p:sp>
    </p:spTree>
  </p:cSld>
  <p:clrMapOvr>
    <a:overrideClrMapping bg1="dk1" tx1="lt1" bg2="dk2" tx2="lt2" accent1="accent1" accent2="accent2" accent3="accent3" accent4="accent4" accent5="accent5" accent6="accent6" hlink="hlink" folHlink="folHlink"/>
  </p:clrMapOvr>
  <p:transition spd="slow" advTm="5000">
    <p:randomBa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7126D124-4B35-4F37-811A-3087E9496DCC}" type="datetimeFigureOut">
              <a:rPr lang="ro-RO"/>
              <a:pPr>
                <a:defRPr/>
              </a:pPr>
              <a:t>17.12.2010</a:t>
            </a:fld>
            <a:endParaRPr lang="ro-RO"/>
          </a:p>
        </p:txBody>
      </p:sp>
      <p:sp>
        <p:nvSpPr>
          <p:cNvPr id="6" name="Footer Placeholder 21"/>
          <p:cNvSpPr>
            <a:spLocks noGrp="1"/>
          </p:cNvSpPr>
          <p:nvPr>
            <p:ph type="ftr" sz="quarter" idx="11"/>
          </p:nvPr>
        </p:nvSpPr>
        <p:spPr/>
        <p:txBody>
          <a:bodyPr/>
          <a:lstStyle>
            <a:lvl1pPr>
              <a:defRPr/>
            </a:lvl1pPr>
          </a:lstStyle>
          <a:p>
            <a:pPr>
              <a:defRPr/>
            </a:pPr>
            <a:endParaRPr lang="ro-RO"/>
          </a:p>
        </p:txBody>
      </p:sp>
      <p:sp>
        <p:nvSpPr>
          <p:cNvPr id="7" name="Slide Number Placeholder 17"/>
          <p:cNvSpPr>
            <a:spLocks noGrp="1"/>
          </p:cNvSpPr>
          <p:nvPr>
            <p:ph type="sldNum" sz="quarter" idx="12"/>
          </p:nvPr>
        </p:nvSpPr>
        <p:spPr/>
        <p:txBody>
          <a:bodyPr/>
          <a:lstStyle>
            <a:lvl1pPr>
              <a:defRPr/>
            </a:lvl1pPr>
          </a:lstStyle>
          <a:p>
            <a:pPr>
              <a:defRPr/>
            </a:pPr>
            <a:fld id="{83049CD1-4851-4CBD-AD17-1905557FFD36}" type="slidenum">
              <a:rPr lang="ro-RO"/>
              <a:pPr>
                <a:defRPr/>
              </a:pPr>
              <a:t>‹#›</a:t>
            </a:fld>
            <a:endParaRPr lang="ro-RO"/>
          </a:p>
        </p:txBody>
      </p:sp>
    </p:spTree>
  </p:cSld>
  <p:clrMapOvr>
    <a:masterClrMapping/>
  </p:clrMapOvr>
  <p:transition spd="slow" advTm="5000">
    <p:randomBa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0C7BD966-F893-4F5B-ADFC-E25BA7865A1F}" type="datetimeFigureOut">
              <a:rPr lang="ro-RO"/>
              <a:pPr>
                <a:defRPr/>
              </a:pPr>
              <a:t>17.12.2010</a:t>
            </a:fld>
            <a:endParaRPr lang="ro-RO"/>
          </a:p>
        </p:txBody>
      </p:sp>
      <p:sp>
        <p:nvSpPr>
          <p:cNvPr id="8" name="Footer Placeholder 21"/>
          <p:cNvSpPr>
            <a:spLocks noGrp="1"/>
          </p:cNvSpPr>
          <p:nvPr>
            <p:ph type="ftr" sz="quarter" idx="11"/>
          </p:nvPr>
        </p:nvSpPr>
        <p:spPr/>
        <p:txBody>
          <a:bodyPr/>
          <a:lstStyle>
            <a:lvl1pPr>
              <a:defRPr/>
            </a:lvl1pPr>
          </a:lstStyle>
          <a:p>
            <a:pPr>
              <a:defRPr/>
            </a:pPr>
            <a:endParaRPr lang="ro-RO"/>
          </a:p>
        </p:txBody>
      </p:sp>
      <p:sp>
        <p:nvSpPr>
          <p:cNvPr id="9" name="Slide Number Placeholder 17"/>
          <p:cNvSpPr>
            <a:spLocks noGrp="1"/>
          </p:cNvSpPr>
          <p:nvPr>
            <p:ph type="sldNum" sz="quarter" idx="12"/>
          </p:nvPr>
        </p:nvSpPr>
        <p:spPr/>
        <p:txBody>
          <a:bodyPr/>
          <a:lstStyle>
            <a:lvl1pPr>
              <a:defRPr/>
            </a:lvl1pPr>
          </a:lstStyle>
          <a:p>
            <a:pPr>
              <a:defRPr/>
            </a:pPr>
            <a:fld id="{4AF598FB-05F2-487F-8932-88934631AD3B}" type="slidenum">
              <a:rPr lang="ro-RO"/>
              <a:pPr>
                <a:defRPr/>
              </a:pPr>
              <a:t>‹#›</a:t>
            </a:fld>
            <a:endParaRPr lang="ro-RO"/>
          </a:p>
        </p:txBody>
      </p:sp>
    </p:spTree>
  </p:cSld>
  <p:clrMapOvr>
    <a:masterClrMapping/>
  </p:clrMapOvr>
  <p:transition spd="slow" advTm="5000">
    <p:randomBa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CCFBB888-BEFD-4F98-B67A-26009EEA05E4}" type="datetimeFigureOut">
              <a:rPr lang="ro-RO"/>
              <a:pPr>
                <a:defRPr/>
              </a:pPr>
              <a:t>17.12.2010</a:t>
            </a:fld>
            <a:endParaRPr lang="ro-RO"/>
          </a:p>
        </p:txBody>
      </p:sp>
      <p:sp>
        <p:nvSpPr>
          <p:cNvPr id="4" name="Footer Placeholder 21"/>
          <p:cNvSpPr>
            <a:spLocks noGrp="1"/>
          </p:cNvSpPr>
          <p:nvPr>
            <p:ph type="ftr" sz="quarter" idx="11"/>
          </p:nvPr>
        </p:nvSpPr>
        <p:spPr/>
        <p:txBody>
          <a:bodyPr/>
          <a:lstStyle>
            <a:lvl1pPr>
              <a:defRPr/>
            </a:lvl1pPr>
          </a:lstStyle>
          <a:p>
            <a:pPr>
              <a:defRPr/>
            </a:pPr>
            <a:endParaRPr lang="ro-RO"/>
          </a:p>
        </p:txBody>
      </p:sp>
      <p:sp>
        <p:nvSpPr>
          <p:cNvPr id="5" name="Slide Number Placeholder 17"/>
          <p:cNvSpPr>
            <a:spLocks noGrp="1"/>
          </p:cNvSpPr>
          <p:nvPr>
            <p:ph type="sldNum" sz="quarter" idx="12"/>
          </p:nvPr>
        </p:nvSpPr>
        <p:spPr/>
        <p:txBody>
          <a:bodyPr/>
          <a:lstStyle>
            <a:lvl1pPr>
              <a:defRPr/>
            </a:lvl1pPr>
          </a:lstStyle>
          <a:p>
            <a:pPr>
              <a:defRPr/>
            </a:pPr>
            <a:fld id="{AE0421F2-05CB-4CF2-8409-167EBED7AC55}" type="slidenum">
              <a:rPr lang="ro-RO"/>
              <a:pPr>
                <a:defRPr/>
              </a:pPr>
              <a:t>‹#›</a:t>
            </a:fld>
            <a:endParaRPr lang="ro-RO"/>
          </a:p>
        </p:txBody>
      </p:sp>
    </p:spTree>
  </p:cSld>
  <p:clrMapOvr>
    <a:masterClrMapping/>
  </p:clrMapOvr>
  <p:transition spd="slow" advTm="5000">
    <p:randomBa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61C2F7E1-3748-4D0A-A3DB-A610077BD1EE}" type="datetimeFigureOut">
              <a:rPr lang="ro-RO"/>
              <a:pPr>
                <a:defRPr/>
              </a:pPr>
              <a:t>17.12.2010</a:t>
            </a:fld>
            <a:endParaRPr lang="ro-RO"/>
          </a:p>
        </p:txBody>
      </p:sp>
      <p:sp>
        <p:nvSpPr>
          <p:cNvPr id="3" name="Footer Placeholder 21"/>
          <p:cNvSpPr>
            <a:spLocks noGrp="1"/>
          </p:cNvSpPr>
          <p:nvPr>
            <p:ph type="ftr" sz="quarter" idx="11"/>
          </p:nvPr>
        </p:nvSpPr>
        <p:spPr/>
        <p:txBody>
          <a:bodyPr/>
          <a:lstStyle>
            <a:lvl1pPr>
              <a:defRPr/>
            </a:lvl1pPr>
          </a:lstStyle>
          <a:p>
            <a:pPr>
              <a:defRPr/>
            </a:pPr>
            <a:endParaRPr lang="ro-RO"/>
          </a:p>
        </p:txBody>
      </p:sp>
      <p:sp>
        <p:nvSpPr>
          <p:cNvPr id="4" name="Slide Number Placeholder 17"/>
          <p:cNvSpPr>
            <a:spLocks noGrp="1"/>
          </p:cNvSpPr>
          <p:nvPr>
            <p:ph type="sldNum" sz="quarter" idx="12"/>
          </p:nvPr>
        </p:nvSpPr>
        <p:spPr/>
        <p:txBody>
          <a:bodyPr/>
          <a:lstStyle>
            <a:lvl1pPr>
              <a:defRPr/>
            </a:lvl1pPr>
          </a:lstStyle>
          <a:p>
            <a:pPr>
              <a:defRPr/>
            </a:pPr>
            <a:fld id="{911F6B57-82AF-46D7-BE7B-78E52063E429}" type="slidenum">
              <a:rPr lang="ro-RO"/>
              <a:pPr>
                <a:defRPr/>
              </a:pPr>
              <a:t>‹#›</a:t>
            </a:fld>
            <a:endParaRPr lang="ro-RO"/>
          </a:p>
        </p:txBody>
      </p:sp>
    </p:spTree>
  </p:cSld>
  <p:clrMapOvr>
    <a:masterClrMapping/>
  </p:clrMapOvr>
  <p:transition spd="slow" advTm="5000">
    <p:randomBa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4C2BB6DC-51FE-4C74-8DD8-CE765A98AC15}" type="datetimeFigureOut">
              <a:rPr lang="ro-RO"/>
              <a:pPr>
                <a:defRPr/>
              </a:pPr>
              <a:t>17.12.2010</a:t>
            </a:fld>
            <a:endParaRPr lang="ro-RO"/>
          </a:p>
        </p:txBody>
      </p:sp>
      <p:sp>
        <p:nvSpPr>
          <p:cNvPr id="6" name="Footer Placeholder 21"/>
          <p:cNvSpPr>
            <a:spLocks noGrp="1"/>
          </p:cNvSpPr>
          <p:nvPr>
            <p:ph type="ftr" sz="quarter" idx="11"/>
          </p:nvPr>
        </p:nvSpPr>
        <p:spPr/>
        <p:txBody>
          <a:bodyPr/>
          <a:lstStyle>
            <a:lvl1pPr>
              <a:defRPr/>
            </a:lvl1pPr>
          </a:lstStyle>
          <a:p>
            <a:pPr>
              <a:defRPr/>
            </a:pPr>
            <a:endParaRPr lang="ro-RO"/>
          </a:p>
        </p:txBody>
      </p:sp>
      <p:sp>
        <p:nvSpPr>
          <p:cNvPr id="7" name="Slide Number Placeholder 17"/>
          <p:cNvSpPr>
            <a:spLocks noGrp="1"/>
          </p:cNvSpPr>
          <p:nvPr>
            <p:ph type="sldNum" sz="quarter" idx="12"/>
          </p:nvPr>
        </p:nvSpPr>
        <p:spPr/>
        <p:txBody>
          <a:bodyPr/>
          <a:lstStyle>
            <a:lvl1pPr>
              <a:defRPr/>
            </a:lvl1pPr>
          </a:lstStyle>
          <a:p>
            <a:pPr>
              <a:defRPr/>
            </a:pPr>
            <a:fld id="{C6CCE6A4-D853-438B-8652-CB5167933B23}" type="slidenum">
              <a:rPr lang="ro-RO"/>
              <a:pPr>
                <a:defRPr/>
              </a:pPr>
              <a:t>‹#›</a:t>
            </a:fld>
            <a:endParaRPr lang="ro-RO"/>
          </a:p>
        </p:txBody>
      </p:sp>
    </p:spTree>
  </p:cSld>
  <p:clrMapOvr>
    <a:masterClrMapping/>
  </p:clrMapOvr>
  <p:transition spd="slow" advTm="5000">
    <p:randomBa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13"/>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ight Triangle 14"/>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Freeform 15"/>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Freeform 16"/>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D989CBE0-168C-42F6-9EFA-FF134768EBE8}" type="datetimeFigureOut">
              <a:rPr lang="ro-RO"/>
              <a:pPr>
                <a:defRPr/>
              </a:pPr>
              <a:t>17.12.2010</a:t>
            </a:fld>
            <a:endParaRPr lang="ro-RO"/>
          </a:p>
        </p:txBody>
      </p:sp>
      <p:sp>
        <p:nvSpPr>
          <p:cNvPr id="10" name="Footer Placeholder 5"/>
          <p:cNvSpPr>
            <a:spLocks noGrp="1"/>
          </p:cNvSpPr>
          <p:nvPr>
            <p:ph type="ftr" sz="quarter" idx="11"/>
          </p:nvPr>
        </p:nvSpPr>
        <p:spPr/>
        <p:txBody>
          <a:bodyPr/>
          <a:lstStyle>
            <a:lvl1pPr>
              <a:defRPr/>
            </a:lvl1pPr>
          </a:lstStyle>
          <a:p>
            <a:pPr>
              <a:defRPr/>
            </a:pPr>
            <a:endParaRPr lang="ro-RO"/>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5B4D6AA4-A3C1-4CEB-9EC5-E5719D3E1DE1}" type="slidenum">
              <a:rPr lang="ro-RO"/>
              <a:pPr>
                <a:defRPr/>
              </a:pPr>
              <a:t>‹#›</a:t>
            </a:fld>
            <a:endParaRPr lang="ro-RO"/>
          </a:p>
        </p:txBody>
      </p:sp>
    </p:spTree>
  </p:cSld>
  <p:clrMapOvr>
    <a:masterClrMapping/>
  </p:clrMapOvr>
  <p:transition spd="slow" advTm="5000">
    <p:randomBa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smtClean="0">
                <a:solidFill>
                  <a:schemeClr val="tx2">
                    <a:shade val="90000"/>
                  </a:schemeClr>
                </a:solidFill>
                <a:latin typeface="+mn-lt"/>
                <a:cs typeface="+mn-cs"/>
              </a:defRPr>
            </a:lvl1pPr>
          </a:lstStyle>
          <a:p>
            <a:pPr>
              <a:defRPr/>
            </a:pPr>
            <a:fld id="{62BC6D8F-E369-408B-8CE3-F3CF155C45CB}" type="datetimeFigureOut">
              <a:rPr lang="ro-RO"/>
              <a:pPr>
                <a:defRPr/>
              </a:pPr>
              <a:t>17.12.2010</a:t>
            </a:fld>
            <a:endParaRPr lang="ro-RO"/>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endParaRPr lang="ro-RO"/>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smtClean="0">
                <a:solidFill>
                  <a:schemeClr val="tx2">
                    <a:shade val="90000"/>
                  </a:schemeClr>
                </a:solidFill>
                <a:latin typeface="+mn-lt"/>
                <a:cs typeface="+mn-cs"/>
              </a:defRPr>
            </a:lvl1pPr>
          </a:lstStyle>
          <a:p>
            <a:pPr>
              <a:defRPr/>
            </a:pPr>
            <a:fld id="{B5A9EB4B-679B-44D5-91AA-38A4CDEB7485}" type="slidenum">
              <a:rPr lang="ro-RO"/>
              <a:pPr>
                <a:defRPr/>
              </a:pPr>
              <a:t>‹#›</a:t>
            </a:fld>
            <a:endParaRPr lang="ro-RO"/>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grpSp>
    </p:spTree>
  </p:cSld>
  <p:clrMap bg1="lt1" tx1="dk1" bg2="lt2" tx2="dk2" accent1="accent1" accent2="accent2" accent3="accent3" accent4="accent4" accent5="accent5" accent6="accent6" hlink="hlink" folHlink="folHlink"/>
  <p:sldLayoutIdLst>
    <p:sldLayoutId id="2147484091" r:id="rId1"/>
    <p:sldLayoutId id="2147484083" r:id="rId2"/>
    <p:sldLayoutId id="2147484092" r:id="rId3"/>
    <p:sldLayoutId id="2147484084" r:id="rId4"/>
    <p:sldLayoutId id="2147484085" r:id="rId5"/>
    <p:sldLayoutId id="2147484086" r:id="rId6"/>
    <p:sldLayoutId id="2147484087" r:id="rId7"/>
    <p:sldLayoutId id="2147484088" r:id="rId8"/>
    <p:sldLayoutId id="2147484093" r:id="rId9"/>
    <p:sldLayoutId id="2147484089" r:id="rId10"/>
    <p:sldLayoutId id="2147484090" r:id="rId11"/>
  </p:sldLayoutIdLst>
  <p:transition spd="slow" advTm="5000">
    <p:randomBar/>
  </p:transition>
  <p:txStyles>
    <p:titleStyle>
      <a:lvl1pPr algn="l" rtl="0" fontAlgn="base">
        <a:spcBef>
          <a:spcPct val="0"/>
        </a:spcBef>
        <a:spcAft>
          <a:spcPct val="0"/>
        </a:spcAft>
        <a:defRPr sz="5000" kern="1200">
          <a:solidFill>
            <a:schemeClr val="tx2"/>
          </a:solidFill>
          <a:latin typeface="+mj-lt"/>
          <a:ea typeface="+mj-ea"/>
          <a:cs typeface="+mj-cs"/>
        </a:defRPr>
      </a:lvl1pPr>
      <a:lvl2pPr algn="l" rtl="0" fontAlgn="base">
        <a:spcBef>
          <a:spcPct val="0"/>
        </a:spcBef>
        <a:spcAft>
          <a:spcPct val="0"/>
        </a:spcAft>
        <a:defRPr sz="5000">
          <a:solidFill>
            <a:schemeClr val="tx2"/>
          </a:solidFill>
          <a:latin typeface="Calibri" pitchFamily="34" charset="0"/>
        </a:defRPr>
      </a:lvl2pPr>
      <a:lvl3pPr algn="l" rtl="0" fontAlgn="base">
        <a:spcBef>
          <a:spcPct val="0"/>
        </a:spcBef>
        <a:spcAft>
          <a:spcPct val="0"/>
        </a:spcAft>
        <a:defRPr sz="5000">
          <a:solidFill>
            <a:schemeClr val="tx2"/>
          </a:solidFill>
          <a:latin typeface="Calibri" pitchFamily="34" charset="0"/>
        </a:defRPr>
      </a:lvl3pPr>
      <a:lvl4pPr algn="l" rtl="0" fontAlgn="base">
        <a:spcBef>
          <a:spcPct val="0"/>
        </a:spcBef>
        <a:spcAft>
          <a:spcPct val="0"/>
        </a:spcAft>
        <a:defRPr sz="5000">
          <a:solidFill>
            <a:schemeClr val="tx2"/>
          </a:solidFill>
          <a:latin typeface="Calibri" pitchFamily="34" charset="0"/>
        </a:defRPr>
      </a:lvl4pPr>
      <a:lvl5pPr algn="l" rtl="0" fontAlgn="base">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fontAlgn="base">
        <a:spcBef>
          <a:spcPct val="20000"/>
        </a:spcBef>
        <a:spcAft>
          <a:spcPct val="0"/>
        </a:spcAft>
        <a:buClr>
          <a:srgbClr val="A04DA3"/>
        </a:buClr>
        <a:buSzPct val="95000"/>
        <a:buFont typeface="Wingdings 2" pitchFamily="18" charset="2"/>
        <a:buChar char=""/>
        <a:defRPr sz="2600" kern="1200">
          <a:solidFill>
            <a:schemeClr val="tx1"/>
          </a:solidFill>
          <a:latin typeface="+mn-lt"/>
          <a:ea typeface="+mn-ea"/>
          <a:cs typeface="+mn-cs"/>
        </a:defRPr>
      </a:lvl1pPr>
      <a:lvl2pPr marL="639763" indent="-246063" algn="l" rtl="0" fontAlgn="base">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fontAlgn="base">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fontAlgn="base">
        <a:spcBef>
          <a:spcPct val="20000"/>
        </a:spcBef>
        <a:spcAft>
          <a:spcPct val="0"/>
        </a:spcAft>
        <a:buClr>
          <a:srgbClr val="A04DA3"/>
        </a:buClr>
        <a:buSzPct val="65000"/>
        <a:buFont typeface="Wingdings 2" pitchFamily="18" charset="2"/>
        <a:buChar char=""/>
        <a:defRPr sz="2000" kern="1200">
          <a:solidFill>
            <a:schemeClr val="tx1"/>
          </a:solidFill>
          <a:latin typeface="+mn-lt"/>
          <a:ea typeface="+mn-ea"/>
          <a:cs typeface="+mn-cs"/>
        </a:defRPr>
      </a:lvl4pPr>
      <a:lvl5pPr marL="1462088" indent="-209550" algn="l" rtl="0" fontAlgn="base">
        <a:spcBef>
          <a:spcPct val="20000"/>
        </a:spcBef>
        <a:spcAft>
          <a:spcPct val="0"/>
        </a:spcAft>
        <a:buClr>
          <a:srgbClr val="C4652D"/>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tisp.ro/solar/pgs/galax/galax.html" TargetMode="Externa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hyperlink" Target="http://www.animalutul.ro/" TargetMode="External"/><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8" Type="http://schemas.openxmlformats.org/officeDocument/2006/relationships/hyperlink" Target="http://ro.wikipedia.org/wiki/1958" TargetMode="External"/><Relationship Id="rId3" Type="http://schemas.openxmlformats.org/officeDocument/2006/relationships/hyperlink" Target="http://ro.wikipedia.org/wiki/Tor" TargetMode="External"/><Relationship Id="rId7" Type="http://schemas.openxmlformats.org/officeDocument/2006/relationships/hyperlink" Target="http://ro.wikipedia.org/w/index.php?title=Carl_St%C3%B8rmer&amp;action=edit&amp;redlink=1" TargetMode="External"/><Relationship Id="rId12" Type="http://schemas.openxmlformats.org/officeDocument/2006/relationships/image" Target="../media/image19.jpeg"/><Relationship Id="rId2" Type="http://schemas.openxmlformats.org/officeDocument/2006/relationships/hyperlink" Target="http://ro.wikipedia.org/wiki/James_Van_Allen" TargetMode="External"/><Relationship Id="rId1" Type="http://schemas.openxmlformats.org/officeDocument/2006/relationships/slideLayout" Target="../slideLayouts/slideLayout1.xml"/><Relationship Id="rId6" Type="http://schemas.openxmlformats.org/officeDocument/2006/relationships/hyperlink" Target="http://ro.wikipedia.org/wiki/1907" TargetMode="External"/><Relationship Id="rId11" Type="http://schemas.openxmlformats.org/officeDocument/2006/relationships/hyperlink" Target="http://ro.wikipedia.org/wiki/Auror%C4%83_polar%C4%83" TargetMode="External"/><Relationship Id="rId5" Type="http://schemas.openxmlformats.org/officeDocument/2006/relationships/hyperlink" Target="http://ro.wikipedia.org/wiki/Hendrik_Lorentz" TargetMode="External"/><Relationship Id="rId10" Type="http://schemas.openxmlformats.org/officeDocument/2006/relationships/hyperlink" Target="http://ro.wikipedia.org/wiki/Magnetosfer%C4%83" TargetMode="External"/><Relationship Id="rId4" Type="http://schemas.openxmlformats.org/officeDocument/2006/relationships/hyperlink" Target="http://ro.wikipedia.org/wiki/P%C4%83m%C3%A2nt" TargetMode="External"/><Relationship Id="rId9" Type="http://schemas.openxmlformats.org/officeDocument/2006/relationships/hyperlink" Target="http://ro.wikipedia.org/wiki/1963" TargetMode="External"/></Relationships>
</file>

<file path=ppt/slides/_rels/slide2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hyperlink" Target="http://www.youtube.com/watch?v=J2C1FkPz5vU" TargetMode="Externa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hyperlink" Target="http://www.youtube.com/watch?v=8XbdkbpSZTE" TargetMode="Externa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www.youtube.com/watch?v=XKtH0uzg8wU" TargetMode="Externa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ro.wikipedia.org/wiki/Gemini" TargetMode="External"/><Relationship Id="rId13" Type="http://schemas.openxmlformats.org/officeDocument/2006/relationships/hyperlink" Target="http://ro.wikipedia.org/wiki/1972" TargetMode="External"/><Relationship Id="rId18" Type="http://schemas.openxmlformats.org/officeDocument/2006/relationships/hyperlink" Target="http://ro.wikipedia.org/wiki/1990" TargetMode="External"/><Relationship Id="rId3" Type="http://schemas.openxmlformats.org/officeDocument/2006/relationships/hyperlink" Target="http://ro.wikipedia.org/wiki/NASA" TargetMode="External"/><Relationship Id="rId7" Type="http://schemas.openxmlformats.org/officeDocument/2006/relationships/hyperlink" Target="http://ro.wikipedia.org/w/index.php?title=Mercury&amp;action=edit&amp;redlink=1" TargetMode="External"/><Relationship Id="rId12" Type="http://schemas.openxmlformats.org/officeDocument/2006/relationships/hyperlink" Target="http://ro.wikipedia.org/wiki/24_iulie" TargetMode="External"/><Relationship Id="rId17" Type="http://schemas.openxmlformats.org/officeDocument/2006/relationships/hyperlink" Target="http://ro.wikipedia.org/wiki/Marte" TargetMode="External"/><Relationship Id="rId2" Type="http://schemas.openxmlformats.org/officeDocument/2006/relationships/hyperlink" Target="http://ro.wikipedia.org/wiki/Statele_Unite_ale_Americii" TargetMode="External"/><Relationship Id="rId16" Type="http://schemas.openxmlformats.org/officeDocument/2006/relationships/hyperlink" Target="http://ro.wikipedia.org/wiki/Washington" TargetMode="External"/><Relationship Id="rId1" Type="http://schemas.openxmlformats.org/officeDocument/2006/relationships/slideLayout" Target="../slideLayouts/slideLayout1.xml"/><Relationship Id="rId6" Type="http://schemas.openxmlformats.org/officeDocument/2006/relationships/hyperlink" Target="http://ro.wikipedia.org/wiki/1960" TargetMode="External"/><Relationship Id="rId11" Type="http://schemas.openxmlformats.org/officeDocument/2006/relationships/hyperlink" Target="http://ro.wikipedia.org/wiki/1969" TargetMode="External"/><Relationship Id="rId5" Type="http://schemas.openxmlformats.org/officeDocument/2006/relationships/hyperlink" Target="http://ro.wikipedia.org/wiki/1975" TargetMode="External"/><Relationship Id="rId15" Type="http://schemas.openxmlformats.org/officeDocument/2006/relationships/hyperlink" Target="http://ro.wikipedia.org/wiki/Wernher_von_Braun" TargetMode="External"/><Relationship Id="rId10" Type="http://schemas.openxmlformats.org/officeDocument/2006/relationships/hyperlink" Target="http://ro.wikipedia.org/wiki/20_iulie" TargetMode="External"/><Relationship Id="rId19" Type="http://schemas.openxmlformats.org/officeDocument/2006/relationships/hyperlink" Target="http://ro.wikipedia.org/wiki/Vietnam" TargetMode="External"/><Relationship Id="rId4" Type="http://schemas.openxmlformats.org/officeDocument/2006/relationships/hyperlink" Target="http://ro.wikipedia.org/wiki/1961" TargetMode="External"/><Relationship Id="rId9" Type="http://schemas.openxmlformats.org/officeDocument/2006/relationships/hyperlink" Target="http://ro.wikipedia.org/wiki/1970" TargetMode="External"/><Relationship Id="rId14" Type="http://schemas.openxmlformats.org/officeDocument/2006/relationships/hyperlink" Target="http://ro.wikipedia.org/wiki/Lyndon_Johnson" TargetMode="External"/></Relationships>
</file>

<file path=ppt/slides/_rels/slide2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hyperlink" Target="http://ro.wikipedia.org/wiki/Horror_vacui_(fizica)" TargetMode="External"/><Relationship Id="rId13" Type="http://schemas.openxmlformats.org/officeDocument/2006/relationships/hyperlink" Target="http://ro.wikipedia.org/wiki/Nav%C4%83_spa%C8%9Bial%C4%83" TargetMode="External"/><Relationship Id="rId18" Type="http://schemas.openxmlformats.org/officeDocument/2006/relationships/hyperlink" Target="http://ro.wikipedia.org/wiki/America_de_Nord" TargetMode="External"/><Relationship Id="rId3" Type="http://schemas.openxmlformats.org/officeDocument/2006/relationships/hyperlink" Target="http://ro.wikipedia.org/wiki/Neutrino" TargetMode="External"/><Relationship Id="rId7" Type="http://schemas.openxmlformats.org/officeDocument/2006/relationships/hyperlink" Target="http://ro.wikipedia.org/wiki/Aristotel" TargetMode="External"/><Relationship Id="rId12" Type="http://schemas.openxmlformats.org/officeDocument/2006/relationships/hyperlink" Target="http://ro.wikipedia.org/w/index.php?title=Zbor_spa%C8%9Bial&amp;action=edit&amp;redlink=1" TargetMode="External"/><Relationship Id="rId17" Type="http://schemas.openxmlformats.org/officeDocument/2006/relationships/hyperlink" Target="http://ro.wikipedia.org/wiki/1967" TargetMode="External"/><Relationship Id="rId2" Type="http://schemas.openxmlformats.org/officeDocument/2006/relationships/hyperlink" Target="http://ro.wikipedia.org/wiki/Vid" TargetMode="External"/><Relationship Id="rId16" Type="http://schemas.openxmlformats.org/officeDocument/2006/relationships/hyperlink" Target="http://ro.wikipedia.org/wiki/P%C4%83m%C3%A2nt" TargetMode="External"/><Relationship Id="rId20" Type="http://schemas.openxmlformats.org/officeDocument/2006/relationships/image" Target="../media/image3.jpeg"/><Relationship Id="rId1" Type="http://schemas.openxmlformats.org/officeDocument/2006/relationships/slideLayout" Target="../slideLayouts/slideLayout6.xml"/><Relationship Id="rId6" Type="http://schemas.openxmlformats.org/officeDocument/2006/relationships/hyperlink" Target="http://ro.wikipedia.org/wiki/350_%C3%AE.Hr." TargetMode="External"/><Relationship Id="rId11" Type="http://schemas.openxmlformats.org/officeDocument/2006/relationships/hyperlink" Target="http://ro.wikipedia.org/wiki/Otto_von_Guericke" TargetMode="External"/><Relationship Id="rId5" Type="http://schemas.openxmlformats.org/officeDocument/2006/relationships/hyperlink" Target="http://ro.wikipedia.org/wiki/Materia_%C3%AEntunecat%C4%83" TargetMode="External"/><Relationship Id="rId15" Type="http://schemas.openxmlformats.org/officeDocument/2006/relationships/hyperlink" Target="http://ro.wikipedia.org/w/index.php?title=For%C8%9Ba_centripet%C4%83&amp;action=edit&amp;redlink=1" TargetMode="External"/><Relationship Id="rId10" Type="http://schemas.openxmlformats.org/officeDocument/2006/relationships/hyperlink" Target="http://ro.wikipedia.org/wiki/Ren%C3%A9_Descartes" TargetMode="External"/><Relationship Id="rId19" Type="http://schemas.openxmlformats.org/officeDocument/2006/relationships/hyperlink" Target="http://ro.wikipedia.org/wiki/X-15" TargetMode="External"/><Relationship Id="rId4" Type="http://schemas.openxmlformats.org/officeDocument/2006/relationships/hyperlink" Target="http://ro.wikipedia.org/wiki/Energie_%C3%AEntunecat%C4%83" TargetMode="External"/><Relationship Id="rId9" Type="http://schemas.openxmlformats.org/officeDocument/2006/relationships/hyperlink" Target="http://ro.wikipedia.org/wiki/Spa%C8%9Biul_cosmic" TargetMode="External"/><Relationship Id="rId14" Type="http://schemas.openxmlformats.org/officeDocument/2006/relationships/hyperlink" Target="http://ro.wikipedia.org/wiki/Accelera%C8%9Bia" TargetMode="External"/></Relationships>
</file>

<file path=ppt/slides/_rels/slide3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hyperlink" Target="http://www.youtube.com/watch?v=P8_wQ-5uxV4" TargetMode="Externa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tisp.ro/solar/pgs/planete/luna.html" TargetMode="Externa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785786" y="3143248"/>
            <a:ext cx="7851648" cy="1828800"/>
          </a:xfrm>
        </p:spPr>
        <p:txBody>
          <a:bodyPr>
            <a:normAutofit fontScale="90000"/>
          </a:bodyPr>
          <a:lstStyle/>
          <a:p>
            <a:pPr fontAlgn="auto">
              <a:spcAft>
                <a:spcPts val="0"/>
              </a:spcAft>
              <a:defRPr/>
            </a:pPr>
            <a:r>
              <a:rPr lang="ro-RO" sz="6600" i="1" dirty="0" smtClean="0"/>
              <a:t>Știință si politică:cercetarea spațiului în secolul XX</a:t>
            </a:r>
            <a:endParaRPr lang="ro-RO" sz="6600" i="1" dirty="0"/>
          </a:p>
        </p:txBody>
      </p:sp>
      <p:sp>
        <p:nvSpPr>
          <p:cNvPr id="7" name="Title 1"/>
          <p:cNvSpPr>
            <a:spLocks noGrp="1"/>
          </p:cNvSpPr>
          <p:nvPr>
            <p:ph type="subTitle" idx="1"/>
          </p:nvPr>
        </p:nvSpPr>
        <p:spPr>
          <a:xfrm>
            <a:off x="533400" y="3228975"/>
            <a:ext cx="7854950" cy="1752600"/>
          </a:xfrm>
        </p:spPr>
        <p:txBody>
          <a:bodyPr>
            <a:normAutofit/>
          </a:bodyPr>
          <a:lstStyle/>
          <a:p>
            <a:pPr marR="0"/>
            <a:r>
              <a:rPr lang="ro-RO" sz="2500" smtClean="0"/>
              <a:t/>
            </a:r>
            <a:br>
              <a:rPr lang="ro-RO" sz="2500" smtClean="0"/>
            </a:br>
            <a:r>
              <a:rPr lang="vi-VN" sz="2500" smtClean="0"/>
              <a:t/>
            </a:r>
            <a:br>
              <a:rPr lang="vi-VN" sz="2500" smtClean="0"/>
            </a:br>
            <a:endParaRPr lang="ro-RO" sz="2500" smtClean="0"/>
          </a:p>
        </p:txBody>
      </p:sp>
    </p:spTree>
  </p:cSld>
  <p:clrMapOvr>
    <a:masterClrMapping/>
  </p:clrMapOvr>
  <p:transition spd="slow" advTm="5000">
    <p:randomBa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86116" y="3071810"/>
            <a:ext cx="285752" cy="2286008"/>
          </a:xfrm>
        </p:spPr>
        <p:txBody>
          <a:bodyPr>
            <a:normAutofit fontScale="90000"/>
          </a:bodyPr>
          <a:lstStyle/>
          <a:p>
            <a:pPr fontAlgn="auto">
              <a:spcAft>
                <a:spcPts val="0"/>
              </a:spcAft>
              <a:defRPr/>
            </a:pPr>
            <a:r>
              <a:rPr lang="ro-RO" b="1" dirty="0" smtClean="0">
                <a:solidFill>
                  <a:schemeClr val="accent3">
                    <a:lumMod val="50000"/>
                  </a:schemeClr>
                </a:solidFill>
              </a:rPr>
              <a:t>Saturn</a:t>
            </a:r>
            <a:br>
              <a:rPr lang="ro-RO" b="1" dirty="0" smtClean="0">
                <a:solidFill>
                  <a:schemeClr val="accent3">
                    <a:lumMod val="50000"/>
                  </a:schemeClr>
                </a:solidFill>
              </a:rPr>
            </a:br>
            <a:endParaRPr lang="ro-RO" b="1" dirty="0">
              <a:solidFill>
                <a:schemeClr val="accent3">
                  <a:lumMod val="50000"/>
                </a:schemeClr>
              </a:solidFill>
            </a:endParaRPr>
          </a:p>
        </p:txBody>
      </p:sp>
      <p:pic>
        <p:nvPicPr>
          <p:cNvPr id="4" name="Picture 3" descr="250px-Saturn_(planet)_large.jpg"/>
          <p:cNvPicPr>
            <a:picLocks noChangeAspect="1"/>
          </p:cNvPicPr>
          <p:nvPr/>
        </p:nvPicPr>
        <p:blipFill>
          <a:blip r:embed="rId2" cstate="print"/>
          <a:stretch>
            <a:fillRect/>
          </a:stretch>
        </p:blipFill>
        <p:spPr>
          <a:xfrm>
            <a:off x="4286250" y="571500"/>
            <a:ext cx="3429000" cy="3071813"/>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14340" name="TextBox 7"/>
          <p:cNvSpPr txBox="1">
            <a:spLocks noChangeArrowheads="1"/>
          </p:cNvSpPr>
          <p:nvPr/>
        </p:nvSpPr>
        <p:spPr bwMode="auto">
          <a:xfrm>
            <a:off x="0" y="0"/>
            <a:ext cx="2928938" cy="3816350"/>
          </a:xfrm>
          <a:prstGeom prst="rect">
            <a:avLst/>
          </a:prstGeom>
          <a:noFill/>
          <a:ln w="9525">
            <a:noFill/>
            <a:miter lim="800000"/>
            <a:headEnd/>
            <a:tailEnd/>
          </a:ln>
        </p:spPr>
        <p:txBody>
          <a:bodyPr>
            <a:spAutoFit/>
          </a:bodyPr>
          <a:lstStyle/>
          <a:p>
            <a:r>
              <a:rPr lang="ro-RO" sz="1400">
                <a:latin typeface="Constantia" pitchFamily="18" charset="0"/>
              </a:rPr>
              <a:t> Saturn, cea de-a 6-a planeta de la Soare (aflata la o distanta de 9,5 ua) si singura care poseda un inel vizibil cu instrumente terestre, Saturn este alaturi de Jupiter, al doilea gigant al Sistemului Solar. Are un diametru de 9,45 ori mai mare decat al Pamantului, 12% din densitatea Pamantului si o masa echivalenta cu 95 de mese terestre. Seamana mai degraba cu Jupiter. Aici, eventualii vizitatori se vor trezi in plina furtuna, cu vanturi ce ating 500 m/s. Atmosfera este alcatuita in proportie de 97% din hidrogen si 3% heliu. Temperatura medie este de -125 grade C</a:t>
            </a:r>
            <a:r>
              <a:rPr lang="ro-RO">
                <a:latin typeface="Constantia" pitchFamily="18" charset="0"/>
              </a:rPr>
              <a:t>. </a:t>
            </a:r>
          </a:p>
        </p:txBody>
      </p:sp>
      <p:sp>
        <p:nvSpPr>
          <p:cNvPr id="14341" name="TextBox 8"/>
          <p:cNvSpPr txBox="1">
            <a:spLocks noChangeArrowheads="1"/>
          </p:cNvSpPr>
          <p:nvPr/>
        </p:nvSpPr>
        <p:spPr bwMode="auto">
          <a:xfrm>
            <a:off x="142875" y="3857625"/>
            <a:ext cx="7500938" cy="2678113"/>
          </a:xfrm>
          <a:prstGeom prst="rect">
            <a:avLst/>
          </a:prstGeom>
          <a:noFill/>
          <a:ln w="9525">
            <a:noFill/>
            <a:miter lim="800000"/>
            <a:headEnd/>
            <a:tailEnd/>
          </a:ln>
        </p:spPr>
        <p:txBody>
          <a:bodyPr>
            <a:spAutoFit/>
          </a:bodyPr>
          <a:lstStyle/>
          <a:p>
            <a:r>
              <a:rPr lang="ro-RO" sz="1200">
                <a:latin typeface="Constantia" pitchFamily="18" charset="0"/>
              </a:rPr>
              <a:t> Evident, cand este vorba de Saturn trebuie amintita cea mai frumoasa caracteristica a sa, inelul care il inconjoara, observat pentru prima oara de Galileo Galilei. Acesta este divizat in mai multe "subinele", A si B, foarte luminoase, si C, mai pal. Sistemul inelelor lui Saturn prezinta mai multe "goluri", dintre care cel mai important este diviziunea Cassini, care separa inelele A si B, descoperita in 1675 de Giovani Cassini. Imaginile transmise de sondele spatiale au demonstrat ca toate inelele principale sunt alcatuite dintr-un numar mare de subinele. Compozitia acestora nu este bine cunoscuta, dar exista date care indica faptul ca ele contin o cantitate semnificativa de apa. Se pare ca inelul lui Saturn provine din distrugerea unora dintre satelitii sai in urma impactului cu meteoritii, cu mult timp in urma. La suprafata planetei, la ecuator, acceleratia gravitationala este de 9.02 m/s</a:t>
            </a:r>
            <a:r>
              <a:rPr lang="ro-RO" sz="1200" baseline="30000">
                <a:latin typeface="Constantia" pitchFamily="18" charset="0"/>
              </a:rPr>
              <a:t>2</a:t>
            </a:r>
            <a:r>
              <a:rPr lang="ro-RO" sz="1200">
                <a:latin typeface="Constantia" pitchFamily="18" charset="0"/>
              </a:rPr>
              <a:t>, foarte apropiata de cea terestra.</a:t>
            </a:r>
            <a:br>
              <a:rPr lang="ro-RO" sz="1200">
                <a:latin typeface="Constantia" pitchFamily="18" charset="0"/>
              </a:rPr>
            </a:br>
            <a:r>
              <a:rPr lang="ro-RO" sz="1200">
                <a:latin typeface="Constantia" pitchFamily="18" charset="0"/>
              </a:rPr>
              <a:t>     In jurul lui Saturn se rotesc cel putin 18 sateliti inghetati, dintre care numai Titan, cel mai mare dintre toti, cu un diametru de 5,150 km are o atmosfera semnificativa.</a:t>
            </a:r>
            <a:br>
              <a:rPr lang="ro-RO" sz="1200">
                <a:latin typeface="Constantia" pitchFamily="18" charset="0"/>
              </a:rPr>
            </a:br>
            <a:r>
              <a:rPr lang="ro-RO" sz="1200">
                <a:latin typeface="Constantia" pitchFamily="18" charset="0"/>
              </a:rPr>
              <a:t>     Ziua saturniana dureaza 0,44 zile terestre, iar anul 29,4 ani terestrii. De pe Saturn, la fel ca si in cazullui Jupiter este greu de plecat deoarece viteza de evadare este de 35,49 km/s, de 3,17 ori mai mare decat cea necesara pentru a scapa de atractia Pamantului. </a:t>
            </a:r>
          </a:p>
        </p:txBody>
      </p:sp>
    </p:spTree>
  </p:cSld>
  <p:clrMapOvr>
    <a:masterClrMapping/>
  </p:clrMapOvr>
  <p:transition spd="slow" advTm="5000">
    <p:randomBa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00" y="714356"/>
            <a:ext cx="7772400" cy="1362456"/>
          </a:xfrm>
        </p:spPr>
        <p:txBody>
          <a:bodyPr/>
          <a:lstStyle/>
          <a:p>
            <a:pPr fontAlgn="auto">
              <a:spcAft>
                <a:spcPts val="0"/>
              </a:spcAft>
              <a:defRPr/>
            </a:pPr>
            <a:r>
              <a:rPr lang="ro-RO" smtClean="0">
                <a:latin typeface="Monotype Corsiva" pitchFamily="66" charset="0"/>
              </a:rPr>
              <a:t>Uranus</a:t>
            </a:r>
            <a:endParaRPr lang="ro-RO">
              <a:latin typeface="Monotype Corsiva" pitchFamily="66" charset="0"/>
            </a:endParaRPr>
          </a:p>
        </p:txBody>
      </p:sp>
      <p:sp>
        <p:nvSpPr>
          <p:cNvPr id="3" name="Text Placeholder 2"/>
          <p:cNvSpPr>
            <a:spLocks noGrp="1"/>
          </p:cNvSpPr>
          <p:nvPr>
            <p:ph type="body" idx="1"/>
          </p:nvPr>
        </p:nvSpPr>
        <p:spPr>
          <a:xfrm>
            <a:off x="530225" y="2705100"/>
            <a:ext cx="7970838" cy="3938588"/>
          </a:xfrm>
        </p:spPr>
        <p:txBody>
          <a:bodyPr>
            <a:normAutofit fontScale="92500" lnSpcReduction="10000"/>
          </a:bodyPr>
          <a:lstStyle/>
          <a:p>
            <a:pPr fontAlgn="auto">
              <a:spcAft>
                <a:spcPts val="0"/>
              </a:spcAft>
              <a:buClr>
                <a:schemeClr val="accent3"/>
              </a:buClr>
              <a:buFont typeface="Wingdings 2"/>
              <a:buNone/>
              <a:defRPr/>
            </a:pPr>
            <a:r>
              <a:rPr lang="ro-RO" sz="1400" dirty="0" smtClean="0"/>
              <a:t>Uranus , cea de-a 7-a planeta de la Soare (aflata la o distanta de19,2 ua), este cel de-al treilea gigant al Sistemului Solar. Are un diametru echivalent cu 4,01 diametre terestre, este foarte putin dens (doar 23 % din densitatea Terrei). Atractia gravitationala la suprafata planetei, la ecuator, este de 7,77 m/s</a:t>
            </a:r>
            <a:r>
              <a:rPr lang="ro-RO" sz="1400" baseline="30000" dirty="0" smtClean="0"/>
              <a:t>2</a:t>
            </a:r>
            <a:r>
              <a:rPr lang="ro-RO" sz="1400" dirty="0" smtClean="0"/>
              <a:t> (oamenii se simt mai usori pe Uranus). Uranus nu poate fi vazut cu ochiul liber si de aceea a fost descoperit abia in 1781 de catre William Hersel.</a:t>
            </a:r>
          </a:p>
          <a:p>
            <a:pPr fontAlgn="auto">
              <a:spcAft>
                <a:spcPts val="0"/>
              </a:spcAft>
              <a:buClr>
                <a:schemeClr val="accent3"/>
              </a:buClr>
              <a:buFont typeface="Wingdings 2"/>
              <a:buNone/>
              <a:defRPr/>
            </a:pPr>
            <a:r>
              <a:rPr lang="ro-RO" sz="1400" dirty="0" smtClean="0"/>
              <a:t>Atmosfera uraniana este alcatuita in special din hidrogen, 83%, heliu 15%, si metan 1%. Acest din urma gaz, metanul, are o importanta foarte mare pentru aspectul exterior al planetei, deoarece absoarbe lumina rosie, daruindu-i lui Uranus o frumoasa culoare albastra.</a:t>
            </a:r>
            <a:br>
              <a:rPr lang="ro-RO" sz="1400" dirty="0" smtClean="0"/>
            </a:br>
            <a:r>
              <a:rPr lang="ro-RO" sz="1400" dirty="0" smtClean="0"/>
              <a:t>      In atmosfera uraniana se formeaza nori, care se deplaseaza la latidunine constanta formand benzi paralele pe imaginile transmise de sondele spatiale (acest fenomen se produce si in cazul lui Jupiter si Saturn). Si pe Uranus furtunile sunt un fenomen obisnuit, viteza vanturilor atingand adesea 160 m/s. Temperatura medie este de -193</a:t>
            </a:r>
            <a:r>
              <a:rPr lang="ro-RO" sz="1400" baseline="30000" dirty="0" smtClean="0"/>
              <a:t>o</a:t>
            </a:r>
            <a:r>
              <a:rPr lang="ro-RO" sz="1400" dirty="0" smtClean="0"/>
              <a:t> C.</a:t>
            </a:r>
            <a:br>
              <a:rPr lang="ro-RO" sz="1400" dirty="0" smtClean="0"/>
            </a:br>
            <a:r>
              <a:rPr lang="ro-RO" sz="1400" dirty="0" smtClean="0"/>
              <a:t>     Una dintre cele mai interesante caracteristici ale lui Uranus este faptul ca axa sa de rotatie este puternic inclinata (97,6 grade). Practic, planeta pare ca se rostogoleste pe planul sau orbital. Probabil ca acest lucru a fost provocat de o ciocnire de un obiect cosmic imens.</a:t>
            </a:r>
            <a:br>
              <a:rPr lang="ro-RO" sz="1400" dirty="0" smtClean="0"/>
            </a:br>
            <a:r>
              <a:rPr lang="ro-RO" sz="1400" dirty="0" smtClean="0"/>
              <a:t>     Ca si Jupiter si Saturn, Uranus poseda un sistem de inele, descoperit in 1977 de catre sondele spatiale. El are si cel putin 15 sateliti mici, cu diametre cuprinse intre 26 km (Cordelia) si 1577 km (Titania).</a:t>
            </a:r>
            <a:br>
              <a:rPr lang="ro-RO" sz="1400" dirty="0" smtClean="0"/>
            </a:br>
            <a:r>
              <a:rPr lang="ro-RO" sz="1400" dirty="0" smtClean="0"/>
              <a:t>     Ziua uraniana dureaza cat 0,7 zile terestre iar anul cat 83,7 ani terestri. De pe Uraus, la fel ca si in cazul lui Jupiter si Saturn, este greu de plecat deoarece viteza de evadare este de 31,30 km/sec, de 1,9 ori mai mare decat cea necesara pentru a scapa de atractia Pamantului.</a:t>
            </a:r>
            <a:endParaRPr lang="ro-RO" sz="1400" dirty="0"/>
          </a:p>
        </p:txBody>
      </p:sp>
      <p:pic>
        <p:nvPicPr>
          <p:cNvPr id="4" name="Picture 3" descr="250px-Uranus2.jpg"/>
          <p:cNvPicPr>
            <a:picLocks noChangeAspect="1"/>
          </p:cNvPicPr>
          <p:nvPr/>
        </p:nvPicPr>
        <p:blipFill>
          <a:blip r:embed="rId2" cstate="print"/>
          <a:stretch>
            <a:fillRect/>
          </a:stretch>
        </p:blipFill>
        <p:spPr>
          <a:xfrm>
            <a:off x="4214810" y="285728"/>
            <a:ext cx="3286148" cy="200026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spd="slow" advTm="5000">
    <p:randomBa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0"/>
            <a:ext cx="285752" cy="5286388"/>
          </a:xfrm>
        </p:spPr>
        <p:txBody>
          <a:bodyPr/>
          <a:lstStyle/>
          <a:p>
            <a:pPr fontAlgn="auto">
              <a:spcAft>
                <a:spcPts val="0"/>
              </a:spcAft>
              <a:defRPr/>
            </a:pPr>
            <a:r>
              <a:rPr lang="ro-RO" b="1" dirty="0" smtClean="0">
                <a:solidFill>
                  <a:schemeClr val="accent1">
                    <a:lumMod val="50000"/>
                  </a:schemeClr>
                </a:solidFill>
                <a:latin typeface="Monotype Corsiva" pitchFamily="66" charset="0"/>
              </a:rPr>
              <a:t>Neptun</a:t>
            </a:r>
            <a:endParaRPr lang="ro-RO" b="1" dirty="0">
              <a:solidFill>
                <a:schemeClr val="accent1">
                  <a:lumMod val="50000"/>
                </a:schemeClr>
              </a:solidFill>
              <a:latin typeface="Monotype Corsiva" pitchFamily="66" charset="0"/>
            </a:endParaRPr>
          </a:p>
        </p:txBody>
      </p:sp>
      <p:pic>
        <p:nvPicPr>
          <p:cNvPr id="3" name="Picture 2" descr="250px-Neptune.jpg"/>
          <p:cNvPicPr>
            <a:picLocks noChangeAspect="1"/>
          </p:cNvPicPr>
          <p:nvPr/>
        </p:nvPicPr>
        <p:blipFill>
          <a:blip r:embed="rId2" cstate="print"/>
          <a:stretch>
            <a:fillRect/>
          </a:stretch>
        </p:blipFill>
        <p:spPr>
          <a:xfrm>
            <a:off x="1357290" y="1428736"/>
            <a:ext cx="7786710" cy="542926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16388" name="TextBox 4"/>
          <p:cNvSpPr txBox="1">
            <a:spLocks noChangeArrowheads="1"/>
          </p:cNvSpPr>
          <p:nvPr/>
        </p:nvSpPr>
        <p:spPr bwMode="auto">
          <a:xfrm>
            <a:off x="3071813" y="2286000"/>
            <a:ext cx="4214812" cy="4032250"/>
          </a:xfrm>
          <a:prstGeom prst="rect">
            <a:avLst/>
          </a:prstGeom>
          <a:noFill/>
          <a:ln w="9525">
            <a:noFill/>
            <a:miter lim="800000"/>
            <a:headEnd/>
            <a:tailEnd/>
          </a:ln>
        </p:spPr>
        <p:txBody>
          <a:bodyPr>
            <a:spAutoFit/>
          </a:bodyPr>
          <a:lstStyle/>
          <a:p>
            <a:r>
              <a:rPr lang="ro-RO" sz="1600" b="1">
                <a:solidFill>
                  <a:schemeClr val="bg1"/>
                </a:solidFill>
                <a:latin typeface="Monotype Corsiva" pitchFamily="66" charset="0"/>
              </a:rPr>
              <a:t>Din punct de vedere meteorologic, Neptun este o planeta foarte agitata, aici intalnindu-se cele mai intense furtuni din Sistemul Solar. Viteza vantului atinge adesea 2000 km/h. In atmosfera lui Neptun s-a observat de catre sondele americane din seria Voyager o mare pata intunecata, similara cu Marea Pata Rosie de pe Jupiter, care da un ocol complet planetei in numai 16 ore. Temperatura medie este de -193</a:t>
            </a:r>
            <a:r>
              <a:rPr lang="ro-RO" sz="1600" b="1" baseline="30000">
                <a:solidFill>
                  <a:schemeClr val="bg1"/>
                </a:solidFill>
                <a:latin typeface="Monotype Corsiva" pitchFamily="66" charset="0"/>
              </a:rPr>
              <a:t>o</a:t>
            </a:r>
            <a:r>
              <a:rPr lang="ro-RO" sz="1600" b="1">
                <a:solidFill>
                  <a:schemeClr val="bg1"/>
                </a:solidFill>
                <a:latin typeface="Monotype Corsiva" pitchFamily="66" charset="0"/>
              </a:rPr>
              <a:t> C.</a:t>
            </a:r>
            <a:br>
              <a:rPr lang="ro-RO" sz="1600" b="1">
                <a:solidFill>
                  <a:schemeClr val="bg1"/>
                </a:solidFill>
                <a:latin typeface="Monotype Corsiva" pitchFamily="66" charset="0"/>
              </a:rPr>
            </a:br>
            <a:r>
              <a:rPr lang="ro-RO" sz="1600" b="1">
                <a:solidFill>
                  <a:schemeClr val="bg1"/>
                </a:solidFill>
                <a:latin typeface="Monotype Corsiva" pitchFamily="66" charset="0"/>
              </a:rPr>
              <a:t>     Neptun are 4 inele inguste si foarte putin luminoase. De asemenea, au fost catalogati si 8 sateliti, dintre care cel mai mare este Triton (cu diametru de 2704 km).</a:t>
            </a:r>
            <a:br>
              <a:rPr lang="ro-RO" sz="1600" b="1">
                <a:solidFill>
                  <a:schemeClr val="bg1"/>
                </a:solidFill>
                <a:latin typeface="Monotype Corsiva" pitchFamily="66" charset="0"/>
              </a:rPr>
            </a:br>
            <a:r>
              <a:rPr lang="ro-RO" sz="1600" b="1">
                <a:solidFill>
                  <a:schemeClr val="bg1"/>
                </a:solidFill>
                <a:latin typeface="Monotype Corsiva" pitchFamily="66" charset="0"/>
              </a:rPr>
              <a:t>     Ziua neptuniana dureaza cat 0,67 zile terestre iar anul 163,7 ani trestrii. De pe Neptun la fel ca in cazul celorlalte planete gigant, este greu de plecat, deoarece viteza de evadare este de 23,5 km/s, adica de 2,1 mai mare decat de pe Pamant</a:t>
            </a:r>
            <a:r>
              <a:rPr lang="ro-RO" sz="1600">
                <a:latin typeface="Constantia" pitchFamily="18" charset="0"/>
              </a:rPr>
              <a:t>.</a:t>
            </a:r>
            <a:endParaRPr lang="ro-RO" sz="1600" b="1">
              <a:solidFill>
                <a:schemeClr val="bg1"/>
              </a:solidFill>
              <a:latin typeface="Monotype Corsiva" pitchFamily="66" charset="0"/>
            </a:endParaRPr>
          </a:p>
        </p:txBody>
      </p:sp>
    </p:spTree>
  </p:cSld>
  <p:clrMapOvr>
    <a:masterClrMapping/>
  </p:clrMapOvr>
  <p:transition spd="slow" advTm="5000">
    <p:randomBa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57224" y="1214422"/>
            <a:ext cx="2643206" cy="646331"/>
          </a:xfrm>
          <a:prstGeom prst="rect">
            <a:avLst/>
          </a:prstGeom>
          <a:noFill/>
        </p:spPr>
        <p:txBody>
          <a:bodyPr>
            <a:spAutoFit/>
          </a:bodyPr>
          <a:lstStyle/>
          <a:p>
            <a:pPr fontAlgn="auto">
              <a:spcBef>
                <a:spcPts val="0"/>
              </a:spcBef>
              <a:spcAft>
                <a:spcPts val="0"/>
              </a:spcAft>
              <a:defRPr/>
            </a:pPr>
            <a:r>
              <a:rPr lang="ro-RO" sz="3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mn-lt"/>
                <a:cs typeface="+mn-cs"/>
              </a:rPr>
              <a:t>PLUTO</a:t>
            </a:r>
            <a:endParaRPr lang="ro-RO" sz="3600" b="1" dirty="0">
              <a:solidFill>
                <a:schemeClr val="tx2">
                  <a:lumMod val="25000"/>
                </a:schemeClr>
              </a:solidFill>
              <a:latin typeface="+mn-lt"/>
              <a:cs typeface="+mn-cs"/>
            </a:endParaRPr>
          </a:p>
        </p:txBody>
      </p:sp>
      <p:sp>
        <p:nvSpPr>
          <p:cNvPr id="17411" name="Rectangle 5"/>
          <p:cNvSpPr>
            <a:spLocks noChangeArrowheads="1"/>
          </p:cNvSpPr>
          <p:nvPr/>
        </p:nvSpPr>
        <p:spPr bwMode="auto">
          <a:xfrm>
            <a:off x="4572000" y="1000125"/>
            <a:ext cx="4572000" cy="5632450"/>
          </a:xfrm>
          <a:prstGeom prst="rect">
            <a:avLst/>
          </a:prstGeom>
          <a:noFill/>
          <a:ln w="9525">
            <a:noFill/>
            <a:miter lim="800000"/>
            <a:headEnd/>
            <a:tailEnd/>
          </a:ln>
        </p:spPr>
        <p:txBody>
          <a:bodyPr>
            <a:spAutoFit/>
          </a:bodyPr>
          <a:lstStyle/>
          <a:p>
            <a:r>
              <a:rPr lang="ro-RO">
                <a:latin typeface="Constantia" pitchFamily="18" charset="0"/>
              </a:rPr>
              <a:t> Pluton , ultima planeta a Sistemului Solar, aflata la 39,24 ua de Soare este o planeta mititica, avand un diametru cat numai 0,18 diametre terestre. A fost descoperita in 1930 de catre Clyde Tombaugh. Orbita lui Pluton este foarte inclinata, 17</a:t>
            </a:r>
            <a:r>
              <a:rPr lang="ro-RO" baseline="30000">
                <a:latin typeface="Constantia" pitchFamily="18" charset="0"/>
              </a:rPr>
              <a:t>o</a:t>
            </a:r>
            <a:r>
              <a:rPr lang="ro-RO">
                <a:latin typeface="Constantia" pitchFamily="18" charset="0"/>
              </a:rPr>
              <a:t> fata de planul orbital al celorlalte planete. Din pacate nu se stiu multe lucruri despre aceasta planeta, se pare ca are o atmosfera alcatuita din metan azot, care dispare atunci cand departarea de Soare este maxima. Durata zilei plutoniene este de 6,4 zile terestre. Temperatura medie este de -170</a:t>
            </a:r>
            <a:r>
              <a:rPr lang="ro-RO" baseline="30000">
                <a:latin typeface="Constantia" pitchFamily="18" charset="0"/>
              </a:rPr>
              <a:t>o</a:t>
            </a:r>
            <a:r>
              <a:rPr lang="ro-RO">
                <a:latin typeface="Constantia" pitchFamily="18" charset="0"/>
              </a:rPr>
              <a:t> C. Atractia gravitationala la suprafata este de 0,4 m/s</a:t>
            </a:r>
            <a:r>
              <a:rPr lang="ro-RO" baseline="30000">
                <a:latin typeface="Constantia" pitchFamily="18" charset="0"/>
              </a:rPr>
              <a:t>2</a:t>
            </a:r>
            <a:r>
              <a:rPr lang="ro-RO">
                <a:latin typeface="Constantia" pitchFamily="18" charset="0"/>
              </a:rPr>
              <a:t>, viteza de evadare este 0,098 din viteza cu care navele spatiale pot scapa de sub atractia Pamantului. </a:t>
            </a:r>
            <a:br>
              <a:rPr lang="ro-RO">
                <a:latin typeface="Constantia" pitchFamily="18" charset="0"/>
              </a:rPr>
            </a:br>
            <a:r>
              <a:rPr lang="ro-RO">
                <a:latin typeface="Constantia" pitchFamily="18" charset="0"/>
              </a:rPr>
              <a:t>     Pluton nu are inel, in schimb are un satelit, Charon, descoperit in 1978 de catre J.Christy, care este de doua ori mai mic decat planeta in jurul caruia se invarteste.</a:t>
            </a:r>
          </a:p>
        </p:txBody>
      </p:sp>
      <p:pic>
        <p:nvPicPr>
          <p:cNvPr id="7" name="Picture 6" descr="PLUTtitleimg.jpg"/>
          <p:cNvPicPr>
            <a:picLocks noChangeAspect="1"/>
          </p:cNvPicPr>
          <p:nvPr/>
        </p:nvPicPr>
        <p:blipFill>
          <a:blip r:embed="rId2" cstate="print"/>
          <a:stretch>
            <a:fillRect/>
          </a:stretch>
        </p:blipFill>
        <p:spPr>
          <a:xfrm>
            <a:off x="714348" y="2643182"/>
            <a:ext cx="3492500" cy="250033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ransition spd="slow" advTm="5000">
    <p:randomBa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ro-RO" dirty="0" smtClean="0"/>
              <a:t>Luna</a:t>
            </a:r>
            <a:endParaRPr lang="ro-RO" dirty="0"/>
          </a:p>
        </p:txBody>
      </p:sp>
      <p:sp>
        <p:nvSpPr>
          <p:cNvPr id="18435" name="TextBox 2"/>
          <p:cNvSpPr txBox="1">
            <a:spLocks noChangeArrowheads="1"/>
          </p:cNvSpPr>
          <p:nvPr/>
        </p:nvSpPr>
        <p:spPr bwMode="auto">
          <a:xfrm>
            <a:off x="428625" y="1928813"/>
            <a:ext cx="5572125" cy="4616450"/>
          </a:xfrm>
          <a:prstGeom prst="rect">
            <a:avLst/>
          </a:prstGeom>
          <a:noFill/>
          <a:ln w="9525">
            <a:noFill/>
            <a:miter lim="800000"/>
            <a:headEnd/>
            <a:tailEnd/>
          </a:ln>
        </p:spPr>
        <p:txBody>
          <a:bodyPr>
            <a:spAutoFit/>
          </a:bodyPr>
          <a:lstStyle/>
          <a:p>
            <a:r>
              <a:rPr lang="ro-RO" sz="1400" b="1">
                <a:latin typeface="Constantia" pitchFamily="18" charset="0"/>
              </a:rPr>
              <a:t>   Luna este obiectul cel mai apropiat de Pamant. Ea se afla la o distanta de 384.400 km. Pana acum cateva decenii oamenii nu i-au putut vedea decat o singura fata, deoarece ea parcurge complet o orbita exact in timpul in care efectueaza o rotatie completa in jurul axei sale, 27,32166 zile terestre.</a:t>
            </a:r>
            <a:br>
              <a:rPr lang="ro-RO" sz="1400" b="1">
                <a:latin typeface="Constantia" pitchFamily="18" charset="0"/>
              </a:rPr>
            </a:br>
            <a:r>
              <a:rPr lang="ro-RO" sz="1400" b="1">
                <a:latin typeface="Constantia" pitchFamily="18" charset="0"/>
              </a:rPr>
              <a:t>     Masa Lunii este echivalenta cu 0,0123 mase terestre, iar diametrul ei nu este decat 0,27 diametre terestre. Este atat de mica incat acceleratia gravitationala la suprafata ei nu este decat 0,166 g, ceea ce este foarte relaxant pentru viitorii colonisti ai Lunii (imaginati-va ca un cetatean de 72 kg cantareste acolo numai 12 kg).</a:t>
            </a:r>
            <a:br>
              <a:rPr lang="ro-RO" sz="1400" b="1">
                <a:latin typeface="Constantia" pitchFamily="18" charset="0"/>
              </a:rPr>
            </a:br>
            <a:r>
              <a:rPr lang="ro-RO" sz="1400" b="1">
                <a:latin typeface="Constantia" pitchFamily="18" charset="0"/>
              </a:rPr>
              <a:t>     Din pacate, neavand atmosfera, temperaturile variaza foarte mult, intre + 130 </a:t>
            </a:r>
            <a:r>
              <a:rPr lang="ro-RO" sz="1400" b="1" baseline="30000">
                <a:latin typeface="Constantia" pitchFamily="18" charset="0"/>
              </a:rPr>
              <a:t>o</a:t>
            </a:r>
            <a:r>
              <a:rPr lang="ro-RO" sz="1400" b="1">
                <a:latin typeface="Constantia" pitchFamily="18" charset="0"/>
              </a:rPr>
              <a:t> C ziua si - 160 </a:t>
            </a:r>
            <a:r>
              <a:rPr lang="ro-RO" sz="1400" b="1" baseline="30000">
                <a:latin typeface="Constantia" pitchFamily="18" charset="0"/>
              </a:rPr>
              <a:t>o</a:t>
            </a:r>
            <a:r>
              <a:rPr lang="ro-RO" sz="1400" b="1">
                <a:latin typeface="Constantia" pitchFamily="18" charset="0"/>
              </a:rPr>
              <a:t> C noaptea. Pentru a scapa de sub atractia Lunii este suficienta atingerea vitezei de 2,4 km/sec.</a:t>
            </a:r>
            <a:br>
              <a:rPr lang="ro-RO" sz="1400" b="1">
                <a:latin typeface="Constantia" pitchFamily="18" charset="0"/>
              </a:rPr>
            </a:br>
            <a:r>
              <a:rPr lang="ro-RO" sz="1400" b="1">
                <a:latin typeface="Constantia" pitchFamily="18" charset="0"/>
              </a:rPr>
              <a:t>     Acest obiect ceresc, singurul pe care omul a pus piciorul, a fost vizitat pentru prima oara de catre doi din cosmonautii echipajului misiunii APOLLO12. Este vorba despre Neil Armstrong si Edwin Aldrin, care au debarcat in Marea Linistii pe 11 iulie 1969 (sa nu il uitam pe Michael Collins care, desi nu a coborat pe Luna, a avut un rol important in succesul primei misiuni lunare).</a:t>
            </a:r>
          </a:p>
        </p:txBody>
      </p:sp>
      <p:pic>
        <p:nvPicPr>
          <p:cNvPr id="18436" name="Picture 3" descr="luna.jpg"/>
          <p:cNvPicPr>
            <a:picLocks noChangeAspect="1"/>
          </p:cNvPicPr>
          <p:nvPr/>
        </p:nvPicPr>
        <p:blipFill>
          <a:blip r:embed="rId2" cstate="print"/>
          <a:srcRect/>
          <a:stretch>
            <a:fillRect/>
          </a:stretch>
        </p:blipFill>
        <p:spPr bwMode="auto">
          <a:xfrm>
            <a:off x="6072188" y="1785938"/>
            <a:ext cx="2714625" cy="4214812"/>
          </a:xfrm>
          <a:prstGeom prst="rect">
            <a:avLst/>
          </a:prstGeom>
          <a:noFill/>
          <a:ln w="9525">
            <a:noFill/>
            <a:miter lim="800000"/>
            <a:headEnd/>
            <a:tailEnd/>
          </a:ln>
        </p:spPr>
      </p:pic>
    </p:spTree>
  </p:cSld>
  <p:clrMapOvr>
    <a:masterClrMapping/>
  </p:clrMapOvr>
  <p:transition spd="slow" advTm="5000">
    <p:randomBa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1176338"/>
            <a:ext cx="2212975" cy="1582737"/>
          </a:xfrm>
        </p:spPr>
        <p:txBody>
          <a:bodyPr/>
          <a:lstStyle/>
          <a:p>
            <a:r>
              <a:rPr lang="ro-RO" sz="3600" smtClean="0"/>
              <a:t>Galaxia</a:t>
            </a:r>
          </a:p>
        </p:txBody>
      </p:sp>
      <p:sp>
        <p:nvSpPr>
          <p:cNvPr id="19459" name="Text Placeholder 2"/>
          <p:cNvSpPr>
            <a:spLocks noGrp="1"/>
          </p:cNvSpPr>
          <p:nvPr>
            <p:ph type="body" sz="half" idx="2"/>
          </p:nvPr>
        </p:nvSpPr>
        <p:spPr>
          <a:xfrm>
            <a:off x="609600" y="2828925"/>
            <a:ext cx="4248150" cy="3600450"/>
          </a:xfrm>
        </p:spPr>
        <p:txBody>
          <a:bodyPr/>
          <a:lstStyle/>
          <a:p>
            <a:r>
              <a:rPr lang="ro-RO" smtClean="0"/>
              <a:t>    Galaxia este un sistem de stele, praf si gaz, tinute impreuna de catre gravitatie. Galaxiile sunt imprastiate prin univers. Diametrul unei galaxii variaza intre cateva mii si jumatate de milion de ani-lumina. Galaxiile mari pot avea mai mult de un trilion de stale, iar cele mici cateva bilioane.</a:t>
            </a:r>
            <a:br>
              <a:rPr lang="ro-RO" smtClean="0"/>
            </a:br>
            <a:r>
              <a:rPr lang="ro-RO" smtClean="0"/>
              <a:t>     Astronomii au fotografiat milioane de galaxii, prin telescop. Se estimeaza ca in universul vizibil exista in jur de 100 bilioane de galaxii.</a:t>
            </a:r>
            <a:br>
              <a:rPr lang="ro-RO" smtClean="0"/>
            </a:br>
            <a:r>
              <a:rPr lang="ro-RO" smtClean="0"/>
              <a:t>     Este un obiect foarte dens si greu.</a:t>
            </a:r>
            <a:br>
              <a:rPr lang="ro-RO" smtClean="0"/>
            </a:br>
            <a:r>
              <a:rPr lang="ro-RO" smtClean="0"/>
              <a:t>     </a:t>
            </a:r>
            <a:r>
              <a:rPr lang="ro-RO" b="1" smtClean="0"/>
              <a:t>Tipuri de galaxii.</a:t>
            </a:r>
            <a:r>
              <a:rPr lang="ro-RO" smtClean="0"/>
              <a:t> Exista doua tipuri principale de galaxii: galaxii spirale si galaxii eliptice. </a:t>
            </a:r>
            <a:r>
              <a:rPr lang="ro-RO" smtClean="0">
                <a:hlinkClick r:id="rId2" tooltip="tile"/>
              </a:rPr>
              <a:t>Calea Lactee</a:t>
            </a:r>
            <a:r>
              <a:rPr lang="ro-RO" smtClean="0"/>
              <a:t> este o galaxie spirala. Toate galaxiile spirale se rotesc; si unele dintre galaxiile eliptice pot sa se roteasca, dar mult mai incet.</a:t>
            </a:r>
          </a:p>
        </p:txBody>
      </p:sp>
      <p:pic>
        <p:nvPicPr>
          <p:cNvPr id="5" name="Picture Placeholder 4" descr="univers-24535.jpg"/>
          <p:cNvPicPr>
            <a:picLocks noGrp="1" noChangeAspect="1"/>
          </p:cNvPicPr>
          <p:nvPr>
            <p:ph type="pic" idx="1"/>
          </p:nvPr>
        </p:nvPicPr>
        <p:blipFill>
          <a:blip r:embed="rId3" cstate="print"/>
          <a:srcRect l="11101" r="11101"/>
          <a:stretch>
            <a:fillRect/>
          </a:stretch>
        </p:blipFill>
        <p:spPr>
          <a:xfrm rot="420000">
            <a:off x="5173663" y="2176463"/>
            <a:ext cx="3065462" cy="3024187"/>
          </a:xfrm>
          <a:ln w="127000">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ransition spd="slow" advTm="5000">
    <p:randomBa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fontAlgn="auto">
              <a:spcAft>
                <a:spcPts val="0"/>
              </a:spcAft>
              <a:defRPr/>
            </a:pPr>
            <a:r>
              <a:rPr lang="ro-RO" dirty="0" smtClean="0"/>
              <a:t>Momente ale cursei spatiale</a:t>
            </a:r>
            <a:endParaRPr lang="ro-RO" dirty="0"/>
          </a:p>
        </p:txBody>
      </p:sp>
      <p:sp>
        <p:nvSpPr>
          <p:cNvPr id="20483" name="Subtitle 2"/>
          <p:cNvSpPr>
            <a:spLocks noGrp="1"/>
          </p:cNvSpPr>
          <p:nvPr>
            <p:ph type="subTitle" idx="1"/>
          </p:nvPr>
        </p:nvSpPr>
        <p:spPr>
          <a:xfrm>
            <a:off x="533400" y="3228975"/>
            <a:ext cx="7854950" cy="1752600"/>
          </a:xfrm>
        </p:spPr>
        <p:txBody>
          <a:bodyPr/>
          <a:lstStyle/>
          <a:p>
            <a:pPr marR="0"/>
            <a:endParaRPr lang="ro-RO" smtClean="0"/>
          </a:p>
          <a:p>
            <a:pPr marR="0"/>
            <a:r>
              <a:rPr lang="ro-RO" b="1" smtClean="0">
                <a:solidFill>
                  <a:srgbClr val="7030A0"/>
                </a:solidFill>
              </a:rPr>
              <a:t>1957-1974</a:t>
            </a:r>
            <a:r>
              <a:rPr lang="ro-RO" smtClean="0"/>
              <a:t> </a:t>
            </a:r>
          </a:p>
        </p:txBody>
      </p:sp>
      <p:pic>
        <p:nvPicPr>
          <p:cNvPr id="5" name="Picture 4" descr="60188459.jpg"/>
          <p:cNvPicPr>
            <a:picLocks noChangeAspect="1"/>
          </p:cNvPicPr>
          <p:nvPr/>
        </p:nvPicPr>
        <p:blipFill>
          <a:blip r:embed="rId2" cstate="print"/>
          <a:stretch>
            <a:fillRect/>
          </a:stretch>
        </p:blipFill>
        <p:spPr>
          <a:xfrm>
            <a:off x="214282" y="2857496"/>
            <a:ext cx="5080000" cy="3810000"/>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ransition spd="slow" advTm="5000">
    <p:randomBa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s.jpg"/>
          <p:cNvPicPr>
            <a:picLocks noChangeAspect="1"/>
          </p:cNvPicPr>
          <p:nvPr/>
        </p:nvPicPr>
        <p:blipFill>
          <a:blip r:embed="rId2" cstate="print"/>
          <a:stretch>
            <a:fillRect/>
          </a:stretch>
        </p:blipFill>
        <p:spPr>
          <a:xfrm>
            <a:off x="857224" y="928670"/>
            <a:ext cx="7353300" cy="5800725"/>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ransition spd="slow" advTm="5000">
    <p:randomBa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4282" y="857232"/>
            <a:ext cx="7137300" cy="928694"/>
          </a:xfrm>
        </p:spPr>
        <p:txBody>
          <a:bodyPr>
            <a:normAutofit fontScale="90000"/>
          </a:bodyPr>
          <a:lstStyle/>
          <a:p>
            <a:pPr algn="ctr" fontAlgn="auto">
              <a:spcAft>
                <a:spcPts val="0"/>
              </a:spcAft>
              <a:defRPr/>
            </a:pPr>
            <a:r>
              <a:rPr lang="ro-RO" sz="3600" dirty="0" smtClean="0"/>
              <a:t>Lansarea primului satelit artificial</a:t>
            </a:r>
            <a:r>
              <a:rPr lang="ro-RO" dirty="0" smtClean="0"/>
              <a:t/>
            </a:r>
            <a:br>
              <a:rPr lang="ro-RO" dirty="0" smtClean="0"/>
            </a:br>
            <a:endParaRPr lang="ro-RO" dirty="0"/>
          </a:p>
        </p:txBody>
      </p:sp>
      <p:sp>
        <p:nvSpPr>
          <p:cNvPr id="3" name="Subtitle 2"/>
          <p:cNvSpPr>
            <a:spLocks noGrp="1"/>
          </p:cNvSpPr>
          <p:nvPr>
            <p:ph type="subTitle" idx="1"/>
          </p:nvPr>
        </p:nvSpPr>
        <p:spPr>
          <a:xfrm>
            <a:off x="214313" y="1071563"/>
            <a:ext cx="5572125" cy="4357687"/>
          </a:xfrm>
        </p:spPr>
        <p:txBody>
          <a:bodyPr>
            <a:normAutofit/>
          </a:bodyPr>
          <a:lstStyle/>
          <a:p>
            <a:pPr marR="0" algn="l">
              <a:lnSpc>
                <a:spcPct val="80000"/>
              </a:lnSpc>
            </a:pPr>
            <a:r>
              <a:rPr lang="vi-VN" sz="1400" b="1" smtClean="0"/>
              <a:t>Primul satelit artificial al Pământului, Sputnik, a fost amplasat pe orbită, la 4 octombrie 1957, de fosta URSS. "Cu această lansare, a început era spaţială”, afirmă constructorul Boris Certok, unul dintre creatorii primelor rachete R7, care au permis amplasarea pe orbită a satelitului.</a:t>
            </a:r>
            <a:br>
              <a:rPr lang="vi-VN" sz="1400" b="1" smtClean="0"/>
            </a:br>
            <a:r>
              <a:rPr lang="vi-VN" sz="1400" b="1" smtClean="0"/>
              <a:t/>
            </a:r>
            <a:br>
              <a:rPr lang="vi-VN" sz="1400" b="1" smtClean="0"/>
            </a:br>
            <a:r>
              <a:rPr lang="vi-VN" sz="1400" b="1" smtClean="0"/>
              <a:t>Sputnik, un glob metalic de 83 de kilograme, a decolat la ora 2.28, cu o rachetă R7, de la un poligon secret aflat în stepele din Kazahstan. Din acelaşi loc, cunoscut drept Baikonour, a decolat, la 12 aprilie 1961, şi Iuri Gagarin, primul om care a ajuns în spaţiu. </a:t>
            </a:r>
            <a:br>
              <a:rPr lang="vi-VN" sz="1400" b="1" smtClean="0"/>
            </a:br>
            <a:r>
              <a:rPr lang="vi-VN" sz="1400" b="1" smtClean="0"/>
              <a:t/>
            </a:r>
            <a:br>
              <a:rPr lang="vi-VN" sz="1400" b="1" smtClean="0"/>
            </a:br>
            <a:r>
              <a:rPr lang="vi-VN" sz="1400" b="1" smtClean="0"/>
              <a:t>Lansarea a fost precedată de trei accidente în care au fost implicate rachete R7. La 15 mai 1957, o primă rachetă a luat foc la lansare. După numai o lună, lansarea celei de-a doua a eşuat, iar în iulie 1957, racheta lansată a căzut la sol după scurt timp de la decolare. La 21 august 1957, cea de-a patra şi-a atins ţinta din Kamciatka, însă focosul a ars.</a:t>
            </a:r>
            <a:br>
              <a:rPr lang="vi-VN" sz="1400" b="1" smtClean="0"/>
            </a:br>
            <a:r>
              <a:rPr lang="vi-VN" sz="1400" b="1" smtClean="0"/>
              <a:t/>
            </a:r>
            <a:br>
              <a:rPr lang="vi-VN" sz="1400" b="1" smtClean="0"/>
            </a:br>
            <a:r>
              <a:rPr lang="vi-VN" sz="1400" b="1" smtClean="0"/>
              <a:t>Cronologia Sputnik</a:t>
            </a:r>
            <a:br>
              <a:rPr lang="vi-VN" sz="1400" b="1" smtClean="0"/>
            </a:br>
            <a:r>
              <a:rPr lang="vi-VN" sz="1400" b="1" smtClean="0"/>
              <a:t>Sputnik 1, primul satelit artificial din lume a fost lansat pe 4 octombrie 1957. Sputnik 2 a fost lansat pe 3 noiembrie 1957 şi a avut la bord prima fiinţă vie, căţeluşa Laika. Din păcate, Laika a fost şi prima victimă a cursei pentru cucerirea spaţiului cosmic.</a:t>
            </a:r>
            <a:br>
              <a:rPr lang="vi-VN" sz="1400" b="1" smtClean="0"/>
            </a:br>
            <a:r>
              <a:rPr lang="vi-VN" sz="1400" b="1" smtClean="0"/>
              <a:t/>
            </a:r>
            <a:br>
              <a:rPr lang="vi-VN" sz="1400" b="1" smtClean="0"/>
            </a:br>
            <a:r>
              <a:rPr lang="vi-VN" sz="1400" b="1" smtClean="0"/>
              <a:t>Prima încercare de lansare a satelitului Sputnik 3 din 3 februarie 1958 a eşuat, dar a doua încercare din 15 mai a fost făcută cu succes şi a dus în spaţiu aparate pentru cercetări. Sputnik 4 a fost lansat pe 15 mai 1960.</a:t>
            </a:r>
            <a:br>
              <a:rPr lang="vi-VN" sz="1400" b="1" smtClean="0"/>
            </a:br>
            <a:r>
              <a:rPr lang="vi-VN" sz="1400" b="1" smtClean="0"/>
              <a:t/>
            </a:r>
            <a:br>
              <a:rPr lang="vi-VN" sz="1400" b="1" smtClean="0"/>
            </a:br>
            <a:r>
              <a:rPr lang="vi-VN" sz="1400" b="1" smtClean="0"/>
              <a:t>Sputnik 5 a fost lansat pe orbită pe 19 august 1960 având la bord câinii Belka şi Strelka, 40 şoareci, 2 şobolani şi numeroase plante. Capsula spaţială s-a întors pe Pământ a doua zi, toate animalele fiind recuperate vii şi sănătoase.</a:t>
            </a:r>
            <a:br>
              <a:rPr lang="vi-VN" sz="1400" b="1" smtClean="0"/>
            </a:br>
            <a:endParaRPr lang="ro-RO" sz="700" smtClean="0"/>
          </a:p>
        </p:txBody>
      </p:sp>
      <p:pic>
        <p:nvPicPr>
          <p:cNvPr id="4" name="Picture 3" descr="poza_001_00096356_1191456525_00.jpg"/>
          <p:cNvPicPr>
            <a:picLocks noChangeAspect="1"/>
          </p:cNvPicPr>
          <p:nvPr/>
        </p:nvPicPr>
        <p:blipFill>
          <a:blip r:embed="rId2" cstate="print">
            <a:lum/>
          </a:blip>
          <a:stretch>
            <a:fillRect/>
          </a:stretch>
        </p:blipFill>
        <p:spPr>
          <a:xfrm>
            <a:off x="6215074" y="1357298"/>
            <a:ext cx="2643206" cy="45720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spd="slow" advTm="5000">
    <p:randomBa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428736"/>
            <a:ext cx="8215338" cy="500066"/>
          </a:xfrm>
        </p:spPr>
        <p:txBody>
          <a:bodyPr>
            <a:normAutofit fontScale="90000"/>
          </a:bodyPr>
          <a:lstStyle/>
          <a:p>
            <a:pPr fontAlgn="auto">
              <a:spcAft>
                <a:spcPts val="0"/>
              </a:spcAft>
              <a:defRPr/>
            </a:pPr>
            <a:r>
              <a:rPr lang="vi-VN" sz="2200" b="1" dirty="0" smtClean="0">
                <a:solidFill>
                  <a:schemeClr val="accent3">
                    <a:lumMod val="75000"/>
                  </a:schemeClr>
                </a:solidFill>
              </a:rPr>
              <a:t>Sputnik 2. Primul animal plasat pe orbită: câinele Laika </a:t>
            </a:r>
            <a:r>
              <a:rPr lang="vi-VN" dirty="0" smtClean="0"/>
              <a:t>	</a:t>
            </a:r>
            <a:br>
              <a:rPr lang="vi-VN" dirty="0" smtClean="0"/>
            </a:br>
            <a:endParaRPr lang="ro-RO" dirty="0"/>
          </a:p>
        </p:txBody>
      </p:sp>
      <p:sp>
        <p:nvSpPr>
          <p:cNvPr id="23555" name="TextBox 2"/>
          <p:cNvSpPr txBox="1">
            <a:spLocks noChangeArrowheads="1"/>
          </p:cNvSpPr>
          <p:nvPr/>
        </p:nvSpPr>
        <p:spPr bwMode="auto">
          <a:xfrm>
            <a:off x="214313" y="1357313"/>
            <a:ext cx="5000625" cy="1169987"/>
          </a:xfrm>
          <a:prstGeom prst="rect">
            <a:avLst/>
          </a:prstGeom>
          <a:noFill/>
          <a:ln w="9525">
            <a:noFill/>
            <a:miter lim="800000"/>
            <a:headEnd/>
            <a:tailEnd/>
          </a:ln>
        </p:spPr>
        <p:txBody>
          <a:bodyPr>
            <a:spAutoFit/>
          </a:bodyPr>
          <a:lstStyle/>
          <a:p>
            <a:r>
              <a:rPr lang="ro-RO" sz="1400" b="1">
                <a:latin typeface="Constantia" pitchFamily="18" charset="0"/>
              </a:rPr>
              <a:t>Laika, o catelusa maidaneza gasita pe strazile Moscovei, a ajuns in Cosmos in luna noiembrie a anului 1957, fiind prima fiinta pamanteana care a parasit Pamantul. Ea a fost primul pasager din cadrul planurilor ambitioase ale Uniunii Sovietice.</a:t>
            </a:r>
            <a:endParaRPr lang="ro-RO" sz="1400">
              <a:latin typeface="Constantia" pitchFamily="18" charset="0"/>
            </a:endParaRPr>
          </a:p>
        </p:txBody>
      </p:sp>
      <p:pic>
        <p:nvPicPr>
          <p:cNvPr id="23556" name="Picture 3" descr="220px-Laika_History.jpg"/>
          <p:cNvPicPr>
            <a:picLocks noChangeAspect="1"/>
          </p:cNvPicPr>
          <p:nvPr/>
        </p:nvPicPr>
        <p:blipFill>
          <a:blip r:embed="rId2" cstate="print"/>
          <a:srcRect/>
          <a:stretch>
            <a:fillRect/>
          </a:stretch>
        </p:blipFill>
        <p:spPr bwMode="auto">
          <a:xfrm>
            <a:off x="5286375" y="1285875"/>
            <a:ext cx="2794000" cy="2235200"/>
          </a:xfrm>
          <a:prstGeom prst="rect">
            <a:avLst/>
          </a:prstGeom>
          <a:noFill/>
          <a:ln w="9525">
            <a:noFill/>
            <a:miter lim="800000"/>
            <a:headEnd/>
            <a:tailEnd/>
          </a:ln>
        </p:spPr>
      </p:pic>
      <p:sp>
        <p:nvSpPr>
          <p:cNvPr id="23557" name="TextBox 5"/>
          <p:cNvSpPr txBox="1">
            <a:spLocks noChangeArrowheads="1"/>
          </p:cNvSpPr>
          <p:nvPr/>
        </p:nvSpPr>
        <p:spPr bwMode="auto">
          <a:xfrm>
            <a:off x="1071563" y="2500313"/>
            <a:ext cx="3786187" cy="1600200"/>
          </a:xfrm>
          <a:prstGeom prst="rect">
            <a:avLst/>
          </a:prstGeom>
          <a:noFill/>
          <a:ln w="9525">
            <a:noFill/>
            <a:miter lim="800000"/>
            <a:headEnd/>
            <a:tailEnd/>
          </a:ln>
        </p:spPr>
        <p:txBody>
          <a:bodyPr>
            <a:spAutoFit/>
          </a:bodyPr>
          <a:lstStyle/>
          <a:p>
            <a:r>
              <a:rPr lang="ro-RO" sz="1400" b="1">
                <a:latin typeface="Constantia" pitchFamily="18" charset="0"/>
              </a:rPr>
              <a:t>Initial, patrupedul gasit pe strazile din Moscova a primit numele de "Kudrijavka". Insa unui calator in spatiu i s-a potrivit mai bine numele de Laika, care este, de asemenea, si denumirea unei rase din randul cainilor siberieni, din care facea parte pasagerul navei.</a:t>
            </a:r>
          </a:p>
        </p:txBody>
      </p:sp>
      <p:sp>
        <p:nvSpPr>
          <p:cNvPr id="23558" name="TextBox 6"/>
          <p:cNvSpPr txBox="1">
            <a:spLocks noChangeArrowheads="1"/>
          </p:cNvSpPr>
          <p:nvPr/>
        </p:nvSpPr>
        <p:spPr bwMode="auto">
          <a:xfrm>
            <a:off x="214313" y="4071938"/>
            <a:ext cx="8358187" cy="2954337"/>
          </a:xfrm>
          <a:prstGeom prst="rect">
            <a:avLst/>
          </a:prstGeom>
          <a:noFill/>
          <a:ln w="9525">
            <a:noFill/>
            <a:miter lim="800000"/>
            <a:headEnd/>
            <a:tailEnd/>
          </a:ln>
        </p:spPr>
        <p:txBody>
          <a:bodyPr>
            <a:spAutoFit/>
          </a:bodyPr>
          <a:lstStyle/>
          <a:p>
            <a:r>
              <a:rPr lang="ro-RO" sz="1400" b="1">
                <a:latin typeface="Constantia" pitchFamily="18" charset="0"/>
              </a:rPr>
              <a:t>Temperamentul ei calm si prietenos le-a permis astronautilor sa exerseze cu ea statul si culcatul in spatii inguste; totodata, au invatat-o sa nu desfaca firele aparatelor care inregistreaza functiile vitale.</a:t>
            </a:r>
          </a:p>
          <a:p>
            <a:r>
              <a:rPr lang="ro-RO" sz="1400" b="1">
                <a:latin typeface="Constantia" pitchFamily="18" charset="0"/>
              </a:rPr>
              <a:t>Lumea a aflat povestea reala a calatoriei catelusei Laika in 2002, in cadrul unei conferinte de presa. Conform declaratiei unui biolog care lucra la proiect, Dimitrij Malasenkov, </a:t>
            </a:r>
            <a:r>
              <a:rPr lang="ro-RO" sz="1400" b="1">
                <a:latin typeface="Constantia" pitchFamily="18" charset="0"/>
                <a:hlinkClick r:id="rId3" tooltip="animal"/>
              </a:rPr>
              <a:t>animalul</a:t>
            </a:r>
            <a:r>
              <a:rPr lang="ro-RO" sz="1400" b="1">
                <a:latin typeface="Constantia" pitchFamily="18" charset="0"/>
              </a:rPr>
              <a:t>, ingrozit de zgomotul si vibratiile cauzate de lansarea navei, a incercat disperat sa evadeze din spatiul ingust.</a:t>
            </a:r>
          </a:p>
          <a:p>
            <a:r>
              <a:rPr lang="ro-RO" sz="1400" b="1">
                <a:latin typeface="Constantia" pitchFamily="18" charset="0"/>
              </a:rPr>
              <a:t>In acel moment, bataile inimii au fost de trei ori cat valoarea normala. La detasarea rachetei, s-a pierdut o parte din sistemul care asigura temperatura constanta.</a:t>
            </a:r>
          </a:p>
          <a:p>
            <a:r>
              <a:rPr lang="ro-RO" sz="1400" b="1">
                <a:latin typeface="Constantia" pitchFamily="18" charset="0"/>
              </a:rPr>
              <a:t>Datorita unor erori, temperatura din cabina a crescut pana la 41 de garde Celsius, in loc de 15. Socul cauzat de caldura si epuizarea au pus repede capat vietii patrupedului; la cinci ore de la lansare, catelusa Laika a murit.</a:t>
            </a:r>
          </a:p>
          <a:p>
            <a:endParaRPr lang="ro-RO">
              <a:latin typeface="Constantia" pitchFamily="18" charset="0"/>
            </a:endParaRPr>
          </a:p>
        </p:txBody>
      </p:sp>
    </p:spTree>
  </p:cSld>
  <p:clrMapOvr>
    <a:masterClrMapping/>
  </p:clrMapOvr>
  <p:transition spd="slow" advTm="5000">
    <p:randomBa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5750" y="2714625"/>
            <a:ext cx="5214938" cy="3324225"/>
          </a:xfrm>
          <a:prstGeom prst="rect">
            <a:avLst/>
          </a:prstGeom>
          <a:noFill/>
        </p:spPr>
        <p:txBody>
          <a:bodyPr>
            <a:spAutoFit/>
          </a:bodyPr>
          <a:lstStyle/>
          <a:p>
            <a:pPr algn="just" fontAlgn="auto">
              <a:spcBef>
                <a:spcPts val="0"/>
              </a:spcBef>
              <a:spcAft>
                <a:spcPts val="0"/>
              </a:spcAft>
              <a:buClr>
                <a:srgbClr val="7030A0"/>
              </a:buClr>
              <a:buFont typeface="Wingdings" pitchFamily="2" charset="2"/>
              <a:buChar char="v"/>
              <a:defRPr/>
            </a:pPr>
            <a:r>
              <a:rPr lang="ro-RO" sz="3200" b="1" i="1" dirty="0">
                <a:solidFill>
                  <a:schemeClr val="bg1">
                    <a:lumMod val="95000"/>
                    <a:lumOff val="5000"/>
                  </a:schemeClr>
                </a:solidFill>
                <a:latin typeface="Monotype Corsiva" pitchFamily="66" charset="0"/>
                <a:cs typeface="+mn-cs"/>
              </a:rPr>
              <a:t>Banica Florenta</a:t>
            </a:r>
          </a:p>
          <a:p>
            <a:pPr algn="just" fontAlgn="auto">
              <a:spcBef>
                <a:spcPts val="0"/>
              </a:spcBef>
              <a:spcAft>
                <a:spcPts val="0"/>
              </a:spcAft>
              <a:buClr>
                <a:srgbClr val="7030A0"/>
              </a:buClr>
              <a:buFont typeface="Wingdings" pitchFamily="2" charset="2"/>
              <a:buChar char="v"/>
              <a:defRPr/>
            </a:pPr>
            <a:r>
              <a:rPr lang="ro-RO" sz="3200" b="1" i="1" dirty="0">
                <a:solidFill>
                  <a:schemeClr val="bg1">
                    <a:lumMod val="95000"/>
                    <a:lumOff val="5000"/>
                  </a:schemeClr>
                </a:solidFill>
                <a:latin typeface="Monotype Corsiva" pitchFamily="66" charset="0"/>
                <a:cs typeface="+mn-cs"/>
              </a:rPr>
              <a:t>Dragan Ligia </a:t>
            </a:r>
          </a:p>
          <a:p>
            <a:pPr algn="just" fontAlgn="auto">
              <a:spcBef>
                <a:spcPts val="0"/>
              </a:spcBef>
              <a:spcAft>
                <a:spcPts val="0"/>
              </a:spcAft>
              <a:buClr>
                <a:srgbClr val="7030A0"/>
              </a:buClr>
              <a:buFont typeface="Wingdings" pitchFamily="2" charset="2"/>
              <a:buChar char="v"/>
              <a:defRPr/>
            </a:pPr>
            <a:r>
              <a:rPr lang="ro-RO" sz="3200" b="1" i="1" dirty="0">
                <a:solidFill>
                  <a:schemeClr val="bg1">
                    <a:lumMod val="95000"/>
                    <a:lumOff val="5000"/>
                  </a:schemeClr>
                </a:solidFill>
                <a:latin typeface="Monotype Corsiva" pitchFamily="66" charset="0"/>
                <a:cs typeface="+mn-cs"/>
              </a:rPr>
              <a:t>Draghici Andreea</a:t>
            </a:r>
          </a:p>
          <a:p>
            <a:pPr algn="just" fontAlgn="auto">
              <a:spcBef>
                <a:spcPts val="0"/>
              </a:spcBef>
              <a:spcAft>
                <a:spcPts val="0"/>
              </a:spcAft>
              <a:buClr>
                <a:srgbClr val="7030A0"/>
              </a:buClr>
              <a:buFont typeface="Wingdings" pitchFamily="2" charset="2"/>
              <a:buChar char="v"/>
              <a:defRPr/>
            </a:pPr>
            <a:r>
              <a:rPr lang="ro-RO" sz="3200" b="1" i="1" dirty="0">
                <a:solidFill>
                  <a:schemeClr val="bg1">
                    <a:lumMod val="95000"/>
                    <a:lumOff val="5000"/>
                  </a:schemeClr>
                </a:solidFill>
                <a:latin typeface="Monotype Corsiva" pitchFamily="66" charset="0"/>
                <a:cs typeface="+mn-cs"/>
              </a:rPr>
              <a:t>Ionescu Sandra </a:t>
            </a:r>
          </a:p>
          <a:p>
            <a:pPr algn="just" fontAlgn="auto">
              <a:spcBef>
                <a:spcPts val="0"/>
              </a:spcBef>
              <a:spcAft>
                <a:spcPts val="0"/>
              </a:spcAft>
              <a:buClr>
                <a:srgbClr val="7030A0"/>
              </a:buClr>
              <a:buFont typeface="Wingdings" pitchFamily="2" charset="2"/>
              <a:buChar char="v"/>
              <a:defRPr/>
            </a:pPr>
            <a:r>
              <a:rPr lang="ro-RO" sz="3200" b="1" i="1" dirty="0">
                <a:solidFill>
                  <a:schemeClr val="bg1">
                    <a:lumMod val="95000"/>
                    <a:lumOff val="5000"/>
                  </a:schemeClr>
                </a:solidFill>
                <a:latin typeface="Monotype Corsiva" pitchFamily="66" charset="0"/>
                <a:cs typeface="+mn-cs"/>
              </a:rPr>
              <a:t>Nitu Simona </a:t>
            </a:r>
          </a:p>
          <a:p>
            <a:pPr algn="just" fontAlgn="auto">
              <a:spcBef>
                <a:spcPts val="0"/>
              </a:spcBef>
              <a:spcAft>
                <a:spcPts val="0"/>
              </a:spcAft>
              <a:buClr>
                <a:srgbClr val="7030A0"/>
              </a:buClr>
              <a:buFont typeface="Wingdings" pitchFamily="2" charset="2"/>
              <a:buChar char="v"/>
              <a:defRPr/>
            </a:pPr>
            <a:r>
              <a:rPr lang="ro-RO" sz="3200" b="1" i="1" dirty="0">
                <a:solidFill>
                  <a:schemeClr val="bg1">
                    <a:lumMod val="95000"/>
                    <a:lumOff val="5000"/>
                  </a:schemeClr>
                </a:solidFill>
                <a:latin typeface="Monotype Corsiva" pitchFamily="66" charset="0"/>
                <a:cs typeface="+mn-cs"/>
              </a:rPr>
              <a:t>Soucaliuc  Andreea</a:t>
            </a:r>
          </a:p>
          <a:p>
            <a:pPr fontAlgn="auto">
              <a:spcBef>
                <a:spcPts val="0"/>
              </a:spcBef>
              <a:spcAft>
                <a:spcPts val="0"/>
              </a:spcAft>
              <a:defRPr/>
            </a:pPr>
            <a:endParaRPr lang="ro-RO" dirty="0">
              <a:latin typeface="+mn-lt"/>
              <a:cs typeface="+mn-cs"/>
            </a:endParaRPr>
          </a:p>
        </p:txBody>
      </p:sp>
      <p:pic>
        <p:nvPicPr>
          <p:cNvPr id="4" name="Picture 3" descr="5219611poza.jpg"/>
          <p:cNvPicPr>
            <a:picLocks noChangeAspect="1"/>
          </p:cNvPicPr>
          <p:nvPr/>
        </p:nvPicPr>
        <p:blipFill>
          <a:blip r:embed="rId2" cstate="print"/>
          <a:stretch>
            <a:fillRect/>
          </a:stretch>
        </p:blipFill>
        <p:spPr>
          <a:xfrm>
            <a:off x="3714744" y="1000108"/>
            <a:ext cx="4996121" cy="383452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spd="slow" advTm="5000">
    <p:randomBa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0034" y="857232"/>
            <a:ext cx="7851648" cy="700078"/>
          </a:xfrm>
        </p:spPr>
        <p:txBody>
          <a:bodyPr>
            <a:noAutofit/>
          </a:bodyPr>
          <a:lstStyle/>
          <a:p>
            <a:pPr fontAlgn="auto">
              <a:spcAft>
                <a:spcPts val="0"/>
              </a:spcAft>
              <a:defRPr/>
            </a:pPr>
            <a:r>
              <a:rPr lang="ro-RO" sz="3200" dirty="0" smtClean="0"/>
              <a:t>Explorer 1. Descoperirea centurii Van Allen </a:t>
            </a:r>
            <a:r>
              <a:rPr lang="ro-RO" sz="4000" dirty="0" smtClean="0"/>
              <a:t>	</a:t>
            </a:r>
            <a:br>
              <a:rPr lang="ro-RO" sz="4000" dirty="0" smtClean="0"/>
            </a:br>
            <a:endParaRPr lang="ro-RO" sz="4000" dirty="0"/>
          </a:p>
        </p:txBody>
      </p:sp>
      <p:sp>
        <p:nvSpPr>
          <p:cNvPr id="3" name="Subtitle 2"/>
          <p:cNvSpPr>
            <a:spLocks noGrp="1"/>
          </p:cNvSpPr>
          <p:nvPr>
            <p:ph type="subTitle" idx="1"/>
          </p:nvPr>
        </p:nvSpPr>
        <p:spPr>
          <a:xfrm>
            <a:off x="214313" y="1357313"/>
            <a:ext cx="3395662" cy="1752600"/>
          </a:xfrm>
        </p:spPr>
        <p:txBody>
          <a:bodyPr>
            <a:normAutofit/>
          </a:bodyPr>
          <a:lstStyle/>
          <a:p>
            <a:pPr marR="0">
              <a:lnSpc>
                <a:spcPct val="80000"/>
              </a:lnSpc>
            </a:pPr>
            <a:r>
              <a:rPr lang="vi-VN" sz="1700" b="1" smtClean="0"/>
              <a:t>Centura de radiații </a:t>
            </a:r>
            <a:r>
              <a:rPr lang="vi-VN" sz="1700" b="1" smtClean="0">
                <a:hlinkClick r:id="rId2" tooltip="James Van Allen"/>
              </a:rPr>
              <a:t>Van Allen</a:t>
            </a:r>
            <a:r>
              <a:rPr lang="vi-VN" sz="1700" b="1" smtClean="0"/>
              <a:t> este un </a:t>
            </a:r>
            <a:r>
              <a:rPr lang="vi-VN" sz="1700" b="1" smtClean="0">
                <a:hlinkClick r:id="rId3" tooltip="Tor"/>
              </a:rPr>
              <a:t>tor</a:t>
            </a:r>
            <a:r>
              <a:rPr lang="vi-VN" sz="1700" b="1" smtClean="0"/>
              <a:t> dublu format din de particule de energie (plasmă) aflate în jurul </a:t>
            </a:r>
            <a:r>
              <a:rPr lang="vi-VN" sz="1700" b="1" smtClean="0">
                <a:hlinkClick r:id="rId4" tooltip="Pământ"/>
              </a:rPr>
              <a:t>Pământului</a:t>
            </a:r>
            <a:r>
              <a:rPr lang="vi-VN" sz="1700" b="1" smtClean="0"/>
              <a:t>, reținute de către câmpul magnetic al acestuia.</a:t>
            </a:r>
          </a:p>
          <a:p>
            <a:pPr marR="0">
              <a:lnSpc>
                <a:spcPct val="80000"/>
              </a:lnSpc>
            </a:pPr>
            <a:r>
              <a:rPr lang="vi-VN" sz="2200" smtClean="0"/>
              <a:t/>
            </a:r>
            <a:br>
              <a:rPr lang="vi-VN" sz="2200" smtClean="0"/>
            </a:br>
            <a:endParaRPr lang="vi-VN" sz="2200" smtClean="0"/>
          </a:p>
          <a:p>
            <a:pPr marR="0">
              <a:lnSpc>
                <a:spcPct val="80000"/>
              </a:lnSpc>
            </a:pPr>
            <a:endParaRPr lang="ro-RO" sz="2200" smtClean="0"/>
          </a:p>
        </p:txBody>
      </p:sp>
      <p:sp>
        <p:nvSpPr>
          <p:cNvPr id="24580" name="TextBox 5"/>
          <p:cNvSpPr txBox="1">
            <a:spLocks noChangeArrowheads="1"/>
          </p:cNvSpPr>
          <p:nvPr/>
        </p:nvSpPr>
        <p:spPr bwMode="auto">
          <a:xfrm>
            <a:off x="3857625" y="1357313"/>
            <a:ext cx="4929188" cy="1384300"/>
          </a:xfrm>
          <a:prstGeom prst="rect">
            <a:avLst/>
          </a:prstGeom>
          <a:noFill/>
          <a:ln w="9525">
            <a:noFill/>
            <a:miter lim="800000"/>
            <a:headEnd/>
            <a:tailEnd/>
          </a:ln>
        </p:spPr>
        <p:txBody>
          <a:bodyPr>
            <a:spAutoFit/>
          </a:bodyPr>
          <a:lstStyle/>
          <a:p>
            <a:r>
              <a:rPr lang="vi-VN" sz="1400" b="1">
                <a:latin typeface="Times New Roman" pitchFamily="18" charset="0"/>
              </a:rPr>
              <a:t>Sub acțiunea forțelor electromagnetice de tip </a:t>
            </a:r>
            <a:r>
              <a:rPr lang="vi-VN" sz="1400" b="1">
                <a:latin typeface="Times New Roman" pitchFamily="18" charset="0"/>
                <a:hlinkClick r:id="rId5" tooltip="Hendrik Lorentz"/>
              </a:rPr>
              <a:t>Lorentz</a:t>
            </a:r>
            <a:r>
              <a:rPr lang="vi-VN" sz="1400" b="1">
                <a:latin typeface="Times New Roman" pitchFamily="18" charset="0"/>
              </a:rPr>
              <a:t>, aceste particule descriu traiectorii spirale între cei doi poli magnetici ai Pămintului. Rolul de capcană magnetică jucat de cîmpul geomagnetic a fost intuit încă din anul </a:t>
            </a:r>
            <a:r>
              <a:rPr lang="vi-VN" sz="1400" b="1">
                <a:latin typeface="Times New Roman" pitchFamily="18" charset="0"/>
                <a:hlinkClick r:id="rId6" tooltip="1907"/>
              </a:rPr>
              <a:t>1907</a:t>
            </a:r>
            <a:r>
              <a:rPr lang="vi-VN" sz="1400" b="1">
                <a:latin typeface="Times New Roman" pitchFamily="18" charset="0"/>
              </a:rPr>
              <a:t> de </a:t>
            </a:r>
            <a:r>
              <a:rPr lang="vi-VN" sz="1400" b="1">
                <a:latin typeface="Times New Roman" pitchFamily="18" charset="0"/>
                <a:hlinkClick r:id="rId7" tooltip="Carl Størmer — pagină inexistentă"/>
              </a:rPr>
              <a:t>Carl Størmer</a:t>
            </a:r>
            <a:r>
              <a:rPr lang="vi-VN" sz="1400" b="1">
                <a:latin typeface="Times New Roman" pitchFamily="18" charset="0"/>
              </a:rPr>
              <a:t>, care a prevăzut în același timp și mișcarea spirală a particulelor electrizate.</a:t>
            </a:r>
            <a:endParaRPr lang="ro-RO" sz="1400" b="1">
              <a:latin typeface="Constantia" pitchFamily="18" charset="0"/>
            </a:endParaRPr>
          </a:p>
        </p:txBody>
      </p:sp>
      <p:sp>
        <p:nvSpPr>
          <p:cNvPr id="24581" name="TextBox 6"/>
          <p:cNvSpPr txBox="1">
            <a:spLocks noChangeArrowheads="1"/>
          </p:cNvSpPr>
          <p:nvPr/>
        </p:nvSpPr>
        <p:spPr bwMode="auto">
          <a:xfrm>
            <a:off x="4143375" y="2714625"/>
            <a:ext cx="5000625" cy="2246313"/>
          </a:xfrm>
          <a:prstGeom prst="rect">
            <a:avLst/>
          </a:prstGeom>
          <a:noFill/>
          <a:ln w="9525">
            <a:noFill/>
            <a:miter lim="800000"/>
            <a:headEnd/>
            <a:tailEnd/>
          </a:ln>
        </p:spPr>
        <p:txBody>
          <a:bodyPr>
            <a:spAutoFit/>
          </a:bodyPr>
          <a:lstStyle/>
          <a:p>
            <a:r>
              <a:rPr lang="vi-VN" sz="1400" b="1">
                <a:latin typeface="Times New Roman" pitchFamily="18" charset="0"/>
              </a:rPr>
              <a:t>Descoperirea efectivă a centurilor de radiații i se datorește insă lui </a:t>
            </a:r>
            <a:r>
              <a:rPr lang="vi-VN" sz="1400" b="1">
                <a:latin typeface="Times New Roman" pitchFamily="18" charset="0"/>
                <a:hlinkClick r:id="rId2" tooltip="James Van Allen"/>
              </a:rPr>
              <a:t>James Van Allen</a:t>
            </a:r>
            <a:r>
              <a:rPr lang="vi-VN" sz="1400" b="1">
                <a:latin typeface="Times New Roman" pitchFamily="18" charset="0"/>
              </a:rPr>
              <a:t>. Acesta, prelucrînd datele transmise de unii dintre primii sateliți artificiali ai Pâmîntului, Explorer 2 și 4, a stabilit existența a două zone de radiații, situate la altitudini diferite (</a:t>
            </a:r>
            <a:r>
              <a:rPr lang="vi-VN" sz="1400" b="1">
                <a:latin typeface="Times New Roman" pitchFamily="18" charset="0"/>
                <a:hlinkClick r:id="rId8" tooltip="1958"/>
              </a:rPr>
              <a:t>1958</a:t>
            </a:r>
            <a:r>
              <a:rPr lang="vi-VN" sz="1400" b="1">
                <a:latin typeface="Times New Roman" pitchFamily="18" charset="0"/>
              </a:rPr>
              <a:t>). Dintre acestea, centura internă de radiații se întinde între 1 000 și 6 000 km altitudine și este compusă în special din protoni de mare energie (10—200 megaelectronvolți), iar centura externă de radiații se întinde între 15 000 și 25 000 km și este compusă în special din electroni de mare energie (1—200 kiloelectronvolți)</a:t>
            </a:r>
            <a:endParaRPr lang="ro-RO" sz="1400" b="1">
              <a:latin typeface="Constantia" pitchFamily="18" charset="0"/>
            </a:endParaRPr>
          </a:p>
        </p:txBody>
      </p:sp>
      <p:sp>
        <p:nvSpPr>
          <p:cNvPr id="24582" name="TextBox 7"/>
          <p:cNvSpPr txBox="1">
            <a:spLocks noChangeArrowheads="1"/>
          </p:cNvSpPr>
          <p:nvPr/>
        </p:nvSpPr>
        <p:spPr bwMode="auto">
          <a:xfrm>
            <a:off x="285750" y="4500563"/>
            <a:ext cx="1643063" cy="3140075"/>
          </a:xfrm>
          <a:prstGeom prst="rect">
            <a:avLst/>
          </a:prstGeom>
          <a:noFill/>
          <a:ln w="9525">
            <a:noFill/>
            <a:miter lim="800000"/>
            <a:headEnd/>
            <a:tailEnd/>
          </a:ln>
        </p:spPr>
        <p:txBody>
          <a:bodyPr>
            <a:spAutoFit/>
          </a:bodyPr>
          <a:lstStyle/>
          <a:p>
            <a:r>
              <a:rPr lang="vi-VN" sz="1400" b="1">
                <a:latin typeface="Times New Roman" pitchFamily="18" charset="0"/>
              </a:rPr>
              <a:t>În afară de aceste două centuri, a fost descoperită, în </a:t>
            </a:r>
            <a:r>
              <a:rPr lang="vi-VN" sz="1400" b="1">
                <a:latin typeface="Times New Roman" pitchFamily="18" charset="0"/>
                <a:hlinkClick r:id="rId9" tooltip="1963"/>
              </a:rPr>
              <a:t>1963</a:t>
            </a:r>
            <a:r>
              <a:rPr lang="vi-VN" sz="1400" b="1">
                <a:latin typeface="Times New Roman" pitchFamily="18" charset="0"/>
              </a:rPr>
              <a:t>, o a treia centură de radiații, compusă în special din electroni și situată la altitudini de peste 7000 Km.</a:t>
            </a:r>
            <a:r>
              <a:rPr lang="vi-VN">
                <a:latin typeface="Times New Roman" pitchFamily="18" charset="0"/>
              </a:rPr>
              <a:t/>
            </a:r>
            <a:br>
              <a:rPr lang="vi-VN">
                <a:latin typeface="Times New Roman" pitchFamily="18" charset="0"/>
              </a:rPr>
            </a:br>
            <a:endParaRPr lang="vi-VN">
              <a:latin typeface="Times New Roman" pitchFamily="18" charset="0"/>
            </a:endParaRPr>
          </a:p>
          <a:p>
            <a:r>
              <a:rPr lang="vi-VN">
                <a:latin typeface="Times New Roman" pitchFamily="18" charset="0"/>
              </a:rPr>
              <a:t/>
            </a:r>
            <a:br>
              <a:rPr lang="vi-VN">
                <a:latin typeface="Times New Roman" pitchFamily="18" charset="0"/>
              </a:rPr>
            </a:br>
            <a:endParaRPr lang="vi-VN">
              <a:latin typeface="Times New Roman" pitchFamily="18" charset="0"/>
            </a:endParaRPr>
          </a:p>
          <a:p>
            <a:endParaRPr lang="ro-RO">
              <a:latin typeface="Constantia" pitchFamily="18" charset="0"/>
            </a:endParaRPr>
          </a:p>
        </p:txBody>
      </p:sp>
      <p:sp>
        <p:nvSpPr>
          <p:cNvPr id="24583" name="TextBox 8"/>
          <p:cNvSpPr txBox="1">
            <a:spLocks noChangeArrowheads="1"/>
          </p:cNvSpPr>
          <p:nvPr/>
        </p:nvSpPr>
        <p:spPr bwMode="auto">
          <a:xfrm>
            <a:off x="2286000" y="4929188"/>
            <a:ext cx="4929188" cy="1816100"/>
          </a:xfrm>
          <a:prstGeom prst="rect">
            <a:avLst/>
          </a:prstGeom>
          <a:noFill/>
          <a:ln w="9525">
            <a:noFill/>
            <a:miter lim="800000"/>
            <a:headEnd/>
            <a:tailEnd/>
          </a:ln>
        </p:spPr>
        <p:txBody>
          <a:bodyPr>
            <a:spAutoFit/>
          </a:bodyPr>
          <a:lstStyle/>
          <a:p>
            <a:r>
              <a:rPr lang="vi-VN" sz="1400" b="1">
                <a:latin typeface="Times New Roman" pitchFamily="18" charset="0"/>
              </a:rPr>
              <a:t>Studiul centurilor de radiații și explorarea ulterioară a </a:t>
            </a:r>
            <a:r>
              <a:rPr lang="vi-VN" sz="1400" b="1">
                <a:latin typeface="Times New Roman" pitchFamily="18" charset="0"/>
                <a:hlinkClick r:id="rId10" tooltip="Magnetosferă"/>
              </a:rPr>
              <a:t>magnetosferei</a:t>
            </a:r>
            <a:r>
              <a:rPr lang="vi-VN" sz="1400" b="1">
                <a:latin typeface="Times New Roman" pitchFamily="18" charset="0"/>
              </a:rPr>
              <a:t> — regiune a spațiului periterestru în care se manifestă cu preponderență acțiunea cîmpului geomagnetic — a permis interpretarea teoretică a originii lor și investigarea fenomenelor din atmosfera înaltă (cum sînt, de pildă, </a:t>
            </a:r>
            <a:r>
              <a:rPr lang="vi-VN" sz="1400" b="1">
                <a:latin typeface="Times New Roman" pitchFamily="18" charset="0"/>
                <a:hlinkClick r:id="rId11" tooltip="Auroră polară"/>
              </a:rPr>
              <a:t>aurorele polare</a:t>
            </a:r>
            <a:r>
              <a:rPr lang="vi-VN" sz="1400" b="1">
                <a:latin typeface="Times New Roman" pitchFamily="18" charset="0"/>
              </a:rPr>
              <a:t>). Totodată, a putut fi evitat pericolul de iradiere a echipajelor spațiale prin confecționarea corespunzătoare a învelișului navelor cosmice.</a:t>
            </a:r>
            <a:endParaRPr lang="ro-RO" sz="1400" b="1">
              <a:latin typeface="Constantia" pitchFamily="18" charset="0"/>
            </a:endParaRPr>
          </a:p>
        </p:txBody>
      </p:sp>
      <p:pic>
        <p:nvPicPr>
          <p:cNvPr id="24584" name="Picture 9" descr="07-van-allen.jpg"/>
          <p:cNvPicPr>
            <a:picLocks noChangeAspect="1"/>
          </p:cNvPicPr>
          <p:nvPr/>
        </p:nvPicPr>
        <p:blipFill>
          <a:blip r:embed="rId12" cstate="print"/>
          <a:srcRect/>
          <a:stretch>
            <a:fillRect/>
          </a:stretch>
        </p:blipFill>
        <p:spPr bwMode="auto">
          <a:xfrm>
            <a:off x="428625" y="2714625"/>
            <a:ext cx="3175000" cy="1785938"/>
          </a:xfrm>
          <a:prstGeom prst="rect">
            <a:avLst/>
          </a:prstGeom>
          <a:noFill/>
          <a:ln w="9525">
            <a:noFill/>
            <a:miter lim="800000"/>
            <a:headEnd/>
            <a:tailEnd/>
          </a:ln>
        </p:spPr>
      </p:pic>
    </p:spTree>
  </p:cSld>
  <p:clrMapOvr>
    <a:masterClrMapping/>
  </p:clrMapOvr>
  <p:transition spd="slow" advTm="5000">
    <p:randomBa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285860"/>
            <a:ext cx="8305800" cy="1143000"/>
          </a:xfrm>
        </p:spPr>
        <p:txBody>
          <a:bodyPr>
            <a:normAutofit fontScale="90000"/>
          </a:bodyPr>
          <a:lstStyle/>
          <a:p>
            <a:pPr fontAlgn="auto">
              <a:spcAft>
                <a:spcPts val="0"/>
              </a:spcAft>
              <a:defRPr/>
            </a:pPr>
            <a:r>
              <a:rPr lang="ro-RO" sz="3600" b="1" dirty="0" smtClean="0"/>
              <a:t>Project SCORE. Primul satelit de telecomunicaţii. </a:t>
            </a:r>
            <a:r>
              <a:rPr lang="ro-RO" dirty="0" smtClean="0"/>
              <a:t>	</a:t>
            </a:r>
            <a:br>
              <a:rPr lang="ro-RO" dirty="0" smtClean="0"/>
            </a:br>
            <a:endParaRPr lang="ro-RO" dirty="0"/>
          </a:p>
        </p:txBody>
      </p:sp>
      <p:sp>
        <p:nvSpPr>
          <p:cNvPr id="4" name="TextBox 3"/>
          <p:cNvSpPr txBox="1"/>
          <p:nvPr/>
        </p:nvSpPr>
        <p:spPr>
          <a:xfrm>
            <a:off x="0" y="1071563"/>
            <a:ext cx="7500938" cy="3170237"/>
          </a:xfrm>
          <a:prstGeom prst="rect">
            <a:avLst/>
          </a:prstGeom>
          <a:noFill/>
        </p:spPr>
        <p:txBody>
          <a:bodyPr>
            <a:spAutoFit/>
          </a:bodyPr>
          <a:lstStyle/>
          <a:p>
            <a:pPr fontAlgn="auto">
              <a:spcBef>
                <a:spcPts val="0"/>
              </a:spcBef>
              <a:spcAft>
                <a:spcPts val="0"/>
              </a:spcAft>
              <a:defRPr/>
            </a:pPr>
            <a:r>
              <a:rPr lang="ro-RO" sz="1400" b="1" dirty="0">
                <a:solidFill>
                  <a:schemeClr val="accent3">
                    <a:lumMod val="75000"/>
                  </a:schemeClr>
                </a:solidFill>
                <a:latin typeface="+mn-lt"/>
                <a:cs typeface="+mn-cs"/>
              </a:rPr>
              <a:t>Satelitii de telecomunicatii</a:t>
            </a:r>
            <a:r>
              <a:rPr lang="ro-RO" sz="1400" dirty="0">
                <a:solidFill>
                  <a:schemeClr val="accent3">
                    <a:lumMod val="75000"/>
                  </a:schemeClr>
                </a:solidFill>
                <a:latin typeface="+mn-lt"/>
                <a:cs typeface="+mn-cs"/>
              </a:rPr>
              <a:t>, dupa cum spune si numele, au fost creati pentru a face posibila realizarea unor canale de telecomunicatii.</a:t>
            </a:r>
            <a:br>
              <a:rPr lang="ro-RO" sz="1400" dirty="0">
                <a:solidFill>
                  <a:schemeClr val="accent3">
                    <a:lumMod val="75000"/>
                  </a:schemeClr>
                </a:solidFill>
                <a:latin typeface="+mn-lt"/>
                <a:cs typeface="+mn-cs"/>
              </a:rPr>
            </a:br>
            <a:r>
              <a:rPr lang="ro-RO" sz="1400" dirty="0">
                <a:solidFill>
                  <a:schemeClr val="accent3">
                    <a:lumMod val="75000"/>
                  </a:schemeClr>
                </a:solidFill>
                <a:latin typeface="+mn-lt"/>
                <a:cs typeface="+mn-cs"/>
              </a:rPr>
              <a:t>In limbajul de specialitate se foloseste abrevierea </a:t>
            </a:r>
            <a:r>
              <a:rPr lang="ro-RO" sz="1400" b="1" dirty="0">
                <a:solidFill>
                  <a:schemeClr val="accent3">
                    <a:lumMod val="75000"/>
                  </a:schemeClr>
                </a:solidFill>
                <a:latin typeface="+mn-lt"/>
                <a:cs typeface="+mn-cs"/>
              </a:rPr>
              <a:t>ComSat</a:t>
            </a:r>
            <a:r>
              <a:rPr lang="ro-RO" sz="1400" dirty="0">
                <a:solidFill>
                  <a:schemeClr val="accent3">
                    <a:lumMod val="75000"/>
                  </a:schemeClr>
                </a:solidFill>
                <a:latin typeface="+mn-lt"/>
                <a:cs typeface="+mn-cs"/>
              </a:rPr>
              <a:t> (de la Communications Satellite).</a:t>
            </a:r>
            <a:br>
              <a:rPr lang="ro-RO" sz="1400" dirty="0">
                <a:solidFill>
                  <a:schemeClr val="accent3">
                    <a:lumMod val="75000"/>
                  </a:schemeClr>
                </a:solidFill>
                <a:latin typeface="+mn-lt"/>
                <a:cs typeface="+mn-cs"/>
              </a:rPr>
            </a:br>
            <a:r>
              <a:rPr lang="ro-RO" sz="1400" dirty="0">
                <a:solidFill>
                  <a:schemeClr val="accent3">
                    <a:lumMod val="75000"/>
                  </a:schemeClr>
                </a:solidFill>
                <a:latin typeface="+mn-lt"/>
                <a:cs typeface="+mn-cs"/>
              </a:rPr>
              <a:t>Satelitii de telecomunicatii </a:t>
            </a:r>
            <a:r>
              <a:rPr lang="ro-RO" sz="1400" b="1" dirty="0">
                <a:solidFill>
                  <a:schemeClr val="accent3">
                    <a:lumMod val="75000"/>
                  </a:schemeClr>
                </a:solidFill>
                <a:latin typeface="+mn-lt"/>
                <a:cs typeface="+mn-cs"/>
              </a:rPr>
              <a:t>activi</a:t>
            </a:r>
            <a:r>
              <a:rPr lang="ro-RO" sz="1400" dirty="0">
                <a:solidFill>
                  <a:schemeClr val="accent3">
                    <a:lumMod val="75000"/>
                  </a:schemeClr>
                </a:solidFill>
                <a:latin typeface="+mn-lt"/>
                <a:cs typeface="+mn-cs"/>
              </a:rPr>
              <a:t> sunt echipati cu aparatura electronica de receptie si emisie, efectuand anumite modificari semnalului primit. Satelitii de telecomunicatii </a:t>
            </a:r>
            <a:r>
              <a:rPr lang="ro-RO" sz="1400" b="1" dirty="0">
                <a:solidFill>
                  <a:schemeClr val="accent3">
                    <a:lumMod val="75000"/>
                  </a:schemeClr>
                </a:solidFill>
                <a:latin typeface="+mn-lt"/>
                <a:cs typeface="+mn-cs"/>
              </a:rPr>
              <a:t>pasivi</a:t>
            </a:r>
            <a:r>
              <a:rPr lang="ro-RO" sz="1400" dirty="0">
                <a:solidFill>
                  <a:schemeClr val="accent3">
                    <a:lumMod val="75000"/>
                  </a:schemeClr>
                </a:solidFill>
                <a:latin typeface="+mn-lt"/>
                <a:cs typeface="+mn-cs"/>
              </a:rPr>
              <a:t> retransmit semnalele primite in urma reflexiei acestora de suprafata lor.</a:t>
            </a:r>
            <a:br>
              <a:rPr lang="ro-RO" sz="1400" dirty="0">
                <a:solidFill>
                  <a:schemeClr val="accent3">
                    <a:lumMod val="75000"/>
                  </a:schemeClr>
                </a:solidFill>
                <a:latin typeface="+mn-lt"/>
                <a:cs typeface="+mn-cs"/>
              </a:rPr>
            </a:br>
            <a:r>
              <a:rPr lang="ro-RO" sz="1400" dirty="0">
                <a:solidFill>
                  <a:schemeClr val="accent3">
                    <a:lumMod val="75000"/>
                  </a:schemeClr>
                </a:solidFill>
                <a:latin typeface="+mn-lt"/>
                <a:cs typeface="+mn-cs"/>
              </a:rPr>
              <a:t>Pentru serviciile fixe, satelitii de telecomunicatii contribuie cu o tehnologie complementara la comunicatiile prin cablu submarin cu fibra optica. Satelitii sunt foarte importanti pentru aplicatii mobile, cum ar fi comunicatiile catre vase sau avioane. Unul din avantajele majore este acoperirea globala pe care o au majoritatea satelitilor. </a:t>
            </a:r>
            <a:br>
              <a:rPr lang="ro-RO" sz="1400" dirty="0">
                <a:solidFill>
                  <a:schemeClr val="accent3">
                    <a:lumMod val="75000"/>
                  </a:schemeClr>
                </a:solidFill>
                <a:latin typeface="+mn-lt"/>
                <a:cs typeface="+mn-cs"/>
              </a:rPr>
            </a:br>
            <a:r>
              <a:rPr lang="ro-RO" sz="1400" dirty="0">
                <a:solidFill>
                  <a:schemeClr val="accent3">
                    <a:lumMod val="75000"/>
                  </a:schemeClr>
                </a:solidFill>
                <a:latin typeface="+mn-lt"/>
                <a:cs typeface="+mn-cs"/>
              </a:rPr>
              <a:t>Satelitii de telecomunicatii sunt intrebuintati in aproape toate domeniile comunicatiilor: televiziune, radio, telefonie, transmisii de date, videoconferinte, invatamant la distanta, internet. </a:t>
            </a:r>
            <a:r>
              <a:rPr lang="ro-RO" sz="1400" dirty="0">
                <a:latin typeface="+mn-lt"/>
                <a:cs typeface="+mn-cs"/>
              </a:rPr>
              <a:t/>
            </a:r>
            <a:br>
              <a:rPr lang="ro-RO" sz="1400" dirty="0">
                <a:latin typeface="+mn-lt"/>
                <a:cs typeface="+mn-cs"/>
              </a:rPr>
            </a:br>
            <a:endParaRPr lang="ro-RO" dirty="0">
              <a:latin typeface="+mn-lt"/>
              <a:cs typeface="+mn-cs"/>
            </a:endParaRPr>
          </a:p>
        </p:txBody>
      </p:sp>
      <p:sp>
        <p:nvSpPr>
          <p:cNvPr id="5" name="TextBox 4"/>
          <p:cNvSpPr txBox="1"/>
          <p:nvPr/>
        </p:nvSpPr>
        <p:spPr>
          <a:xfrm>
            <a:off x="4500563" y="3857625"/>
            <a:ext cx="4143375" cy="2678113"/>
          </a:xfrm>
          <a:prstGeom prst="rect">
            <a:avLst/>
          </a:prstGeom>
          <a:noFill/>
        </p:spPr>
        <p:txBody>
          <a:bodyPr>
            <a:spAutoFit/>
          </a:bodyPr>
          <a:lstStyle/>
          <a:p>
            <a:pPr fontAlgn="auto">
              <a:spcBef>
                <a:spcPts val="0"/>
              </a:spcBef>
              <a:spcAft>
                <a:spcPts val="0"/>
              </a:spcAft>
              <a:defRPr/>
            </a:pPr>
            <a:r>
              <a:rPr lang="ro-RO" sz="1400" dirty="0">
                <a:solidFill>
                  <a:schemeClr val="accent3">
                    <a:lumMod val="75000"/>
                  </a:schemeClr>
                </a:solidFill>
                <a:latin typeface="+mn-lt"/>
                <a:cs typeface="+mn-cs"/>
              </a:rPr>
              <a:t>Avantajele majore sunt date de:</a:t>
            </a:r>
          </a:p>
          <a:p>
            <a:pPr fontAlgn="auto">
              <a:spcBef>
                <a:spcPts val="0"/>
              </a:spcBef>
              <a:spcAft>
                <a:spcPts val="0"/>
              </a:spcAft>
              <a:defRPr/>
            </a:pPr>
            <a:r>
              <a:rPr lang="ro-RO" sz="1400" dirty="0">
                <a:solidFill>
                  <a:schemeClr val="accent3">
                    <a:lumMod val="75000"/>
                  </a:schemeClr>
                </a:solidFill>
                <a:latin typeface="+mn-lt"/>
                <a:cs typeface="+mn-cs"/>
              </a:rPr>
              <a:t>Lipsa obstacolelor in calea undelor primite sau transmise.</a:t>
            </a:r>
          </a:p>
          <a:p>
            <a:pPr fontAlgn="auto">
              <a:spcBef>
                <a:spcPts val="0"/>
              </a:spcBef>
              <a:spcAft>
                <a:spcPts val="0"/>
              </a:spcAft>
              <a:defRPr/>
            </a:pPr>
            <a:r>
              <a:rPr lang="ro-RO" sz="1400" dirty="0">
                <a:solidFill>
                  <a:schemeClr val="accent3">
                    <a:lumMod val="75000"/>
                  </a:schemeClr>
                </a:solidFill>
                <a:latin typeface="+mn-lt"/>
                <a:cs typeface="+mn-cs"/>
              </a:rPr>
              <a:t>Acoperirea mare, chiar globala, a serviciilor.</a:t>
            </a:r>
          </a:p>
          <a:p>
            <a:pPr fontAlgn="auto">
              <a:spcBef>
                <a:spcPts val="0"/>
              </a:spcBef>
              <a:spcAft>
                <a:spcPts val="0"/>
              </a:spcAft>
              <a:defRPr/>
            </a:pPr>
            <a:r>
              <a:rPr lang="ro-RO" sz="1400" dirty="0">
                <a:solidFill>
                  <a:schemeClr val="accent3">
                    <a:lumMod val="75000"/>
                  </a:schemeClr>
                </a:solidFill>
                <a:latin typeface="+mn-lt"/>
                <a:cs typeface="+mn-cs"/>
              </a:rPr>
              <a:t>Pentru a asigura o acoperire si o promptitudine cat mai mare a serviciilor, companiile lanseaza pe orbita nu un satelit, ci "constelatii de sateliti". Astfel, in orice moment exista un satelit care sa raspunda unui pachet de date trimis de pe Pamant.</a:t>
            </a:r>
          </a:p>
          <a:p>
            <a:pPr fontAlgn="auto">
              <a:spcBef>
                <a:spcPts val="0"/>
              </a:spcBef>
              <a:spcAft>
                <a:spcPts val="0"/>
              </a:spcAft>
              <a:defRPr/>
            </a:pPr>
            <a:r>
              <a:rPr lang="ro-RO" sz="1400" dirty="0">
                <a:solidFill>
                  <a:schemeClr val="accent3">
                    <a:lumMod val="75000"/>
                  </a:schemeClr>
                </a:solidFill>
                <a:latin typeface="+mn-lt"/>
                <a:cs typeface="+mn-cs"/>
              </a:rPr>
              <a:t>1958 - Project SCORE a fost primul satelit care putea stoca si transmite mesaje vocale stocate pe banda magnetica.</a:t>
            </a:r>
            <a:endParaRPr lang="ro-RO" dirty="0">
              <a:solidFill>
                <a:schemeClr val="accent3">
                  <a:lumMod val="75000"/>
                </a:schemeClr>
              </a:solidFill>
              <a:latin typeface="+mn-lt"/>
              <a:cs typeface="+mn-cs"/>
            </a:endParaRPr>
          </a:p>
        </p:txBody>
      </p:sp>
      <p:pic>
        <p:nvPicPr>
          <p:cNvPr id="6" name="Picture 5" descr="gpssat2.jpg"/>
          <p:cNvPicPr>
            <a:picLocks noChangeAspect="1"/>
          </p:cNvPicPr>
          <p:nvPr/>
        </p:nvPicPr>
        <p:blipFill>
          <a:blip r:embed="rId2" cstate="print"/>
          <a:stretch>
            <a:fillRect/>
          </a:stretch>
        </p:blipFill>
        <p:spPr>
          <a:xfrm>
            <a:off x="785786" y="4071942"/>
            <a:ext cx="2928958" cy="2214578"/>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ransition spd="slow" advTm="5000">
    <p:randomBa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2910" y="571480"/>
            <a:ext cx="4779814" cy="828668"/>
          </a:xfrm>
        </p:spPr>
        <p:txBody>
          <a:bodyPr/>
          <a:lstStyle/>
          <a:p>
            <a:pPr fontAlgn="auto">
              <a:spcAft>
                <a:spcPts val="0"/>
              </a:spcAft>
              <a:defRPr/>
            </a:pPr>
            <a:r>
              <a:rPr lang="ro-RO" sz="3200" dirty="0" smtClean="0">
                <a:hlinkClick r:id="rId2"/>
              </a:rPr>
              <a:t>PRIMUL OM IN COSMOS </a:t>
            </a:r>
            <a:endParaRPr lang="ro-RO" sz="3200" dirty="0"/>
          </a:p>
        </p:txBody>
      </p:sp>
      <p:sp>
        <p:nvSpPr>
          <p:cNvPr id="3" name="Subtitle 2"/>
          <p:cNvSpPr>
            <a:spLocks noGrp="1"/>
          </p:cNvSpPr>
          <p:nvPr>
            <p:ph type="subTitle" idx="1"/>
          </p:nvPr>
        </p:nvSpPr>
        <p:spPr>
          <a:xfrm>
            <a:off x="357188" y="1643063"/>
            <a:ext cx="8786812" cy="1285875"/>
          </a:xfrm>
        </p:spPr>
        <p:txBody>
          <a:bodyPr>
            <a:noAutofit/>
          </a:bodyPr>
          <a:lstStyle/>
          <a:p>
            <a:pPr marR="0" algn="l"/>
            <a:r>
              <a:rPr lang="ro-RO" sz="1200" b="1" smtClean="0">
                <a:solidFill>
                  <a:srgbClr val="0D0D0D"/>
                </a:solidFill>
              </a:rPr>
              <a:t>Iuri Alekseievici Gagarin a fost primul cosmonaut rus si primul om care a zburat in spatiul extraterestru, facand un inconjur complet al Pamantului. S-a nascut la Moscova, pe 9 martie 1934, iar in 1955 - la 21 de ani - se inrola in aviatia sovietica, pentru ca patru ani mai tarziu sa inceapa deja antrenamentele pentru a deveni cosmonaut. Pe 12 aprilie 1961, visul sau de a vedea Pamantul din spatiu se implinea: urcat la bordul rachetei Vostok 1, Iuri a tinut un scurt discurs in al carui final a spus: “Ma bucur ca voi putea vedea lumea fata in fata!”. Dupa numai 14 minute de la lansare, racheta - incarcata doar cu provizii de apa si oxigen - parasea atmosfera Terrei, intrand in spatiul cosmic. Scapat de forta de gravitatie a Pamantului care, combinata cu viteza foarte mare a rachetei, il “lipise” practic de scaun, Gagarin a intrat in stare de imponderabilitate (lipsa fortei de gravitatie). </a:t>
            </a:r>
          </a:p>
        </p:txBody>
      </p:sp>
      <p:pic>
        <p:nvPicPr>
          <p:cNvPr id="4" name="Picture 3" descr="iuri_gagarin.gif"/>
          <p:cNvPicPr>
            <a:picLocks noChangeAspect="1"/>
          </p:cNvPicPr>
          <p:nvPr/>
        </p:nvPicPr>
        <p:blipFill>
          <a:blip r:embed="rId3" cstate="print"/>
          <a:stretch>
            <a:fillRect/>
          </a:stretch>
        </p:blipFill>
        <p:spPr>
          <a:xfrm>
            <a:off x="714348" y="3643314"/>
            <a:ext cx="1485900" cy="2000250"/>
          </a:xfrm>
          <a:prstGeom prst="rect">
            <a:avLst/>
          </a:prstGeom>
          <a:ln w="88900" cap="sq" cmpd="thickThin">
            <a:solidFill>
              <a:srgbClr val="000000"/>
            </a:solidFill>
            <a:prstDash val="solid"/>
            <a:miter lim="800000"/>
          </a:ln>
          <a:effectLst>
            <a:innerShdw blurRad="76200">
              <a:srgbClr val="000000"/>
            </a:innerShdw>
          </a:effectLst>
        </p:spPr>
      </p:pic>
      <p:sp>
        <p:nvSpPr>
          <p:cNvPr id="26629" name="TextBox 4"/>
          <p:cNvSpPr txBox="1">
            <a:spLocks noChangeArrowheads="1"/>
          </p:cNvSpPr>
          <p:nvPr/>
        </p:nvSpPr>
        <p:spPr bwMode="auto">
          <a:xfrm>
            <a:off x="2786063" y="3163888"/>
            <a:ext cx="5715000" cy="3694112"/>
          </a:xfrm>
          <a:prstGeom prst="rect">
            <a:avLst/>
          </a:prstGeom>
          <a:noFill/>
          <a:ln w="9525">
            <a:noFill/>
            <a:miter lim="800000"/>
            <a:headEnd/>
            <a:tailEnd/>
          </a:ln>
        </p:spPr>
        <p:txBody>
          <a:bodyPr>
            <a:spAutoFit/>
          </a:bodyPr>
          <a:lstStyle/>
          <a:p>
            <a:r>
              <a:rPr lang="ro-RO" sz="1200" b="1">
                <a:latin typeface="Constantia" pitchFamily="18" charset="0"/>
              </a:rPr>
              <a:t>Atunci a vazut pentru prima data planeta albastra in toata splendoarea ei. “Cerul este foarte intunecat, iar Pamantul este albastrui”, au fost cuvintele lui Gagarin referitoare la acel moment unic, notand si faptul ca toate corpurile ceresti se vad mult mai bine de acolo, din spatiu. Zborul in jurul Terrei a fost lipsit de peripetii si a durat o ora si 48 de minute, timp in care Gagarin a experimentat imponderabilitatea si influenta conditiilor de zbor in spatiu asupra organismului sau. La intoarcere, dupa intrarea in atmosfera, cosmonautul s-a parasutat din capsula care se decuplase de racheta. Ajuns inapoi pe pamant, pe un camp din Siberia, a fost intampinat de o doamna in varsta, care l-a intrebat daca e picat din cer. Gagarin i-a raspuns, razand: “Sa stiti ca vin chiar din spatiu!”, dupa care, pentru a o mai calma pe babuta, i-a spus: “Nu te speria, sunt rus”. </a:t>
            </a:r>
            <a:br>
              <a:rPr lang="ro-RO" sz="1200" b="1">
                <a:latin typeface="Constantia" pitchFamily="18" charset="0"/>
              </a:rPr>
            </a:br>
            <a:r>
              <a:rPr lang="ro-RO" sz="1200" b="1">
                <a:latin typeface="Constantia" pitchFamily="18" charset="0"/>
              </a:rPr>
              <a:t/>
            </a:r>
            <a:br>
              <a:rPr lang="ro-RO" sz="1200" b="1">
                <a:latin typeface="Constantia" pitchFamily="18" charset="0"/>
              </a:rPr>
            </a:br>
            <a:r>
              <a:rPr lang="ro-RO" sz="1200" b="1">
                <a:latin typeface="Constantia" pitchFamily="18" charset="0"/>
              </a:rPr>
              <a:t>Din pacate pentru el si pentru familia sa (sotia Valia si fiul lui) , Iuri Gagarin a murit sapte ani mai tarziu, in 1968, intr-un tragic accident de avion, in timpul pregatirilor pentru o a doua misiune in spatiu. Rusul, care la numai 27 de ani devenea primul om care a zburat in spatiu, a intrat in istorie, lasand in urma sa o imensa poarta deschisa catre cosmos. </a:t>
            </a:r>
            <a:r>
              <a:rPr lang="ro-RO">
                <a:latin typeface="Constantia" pitchFamily="18" charset="0"/>
              </a:rPr>
              <a:t/>
            </a:r>
            <a:br>
              <a:rPr lang="ro-RO">
                <a:latin typeface="Constantia" pitchFamily="18" charset="0"/>
              </a:rPr>
            </a:br>
            <a:endParaRPr lang="ro-RO">
              <a:latin typeface="Constantia" pitchFamily="18" charset="0"/>
            </a:endParaRPr>
          </a:p>
        </p:txBody>
      </p:sp>
    </p:spTree>
  </p:cSld>
  <p:clrMapOvr>
    <a:masterClrMapping/>
  </p:clrMapOvr>
  <p:transition spd="slow" advTm="5000">
    <p:randomBa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0034" y="1500174"/>
            <a:ext cx="7851648" cy="700078"/>
          </a:xfrm>
        </p:spPr>
        <p:txBody>
          <a:bodyPr>
            <a:normAutofit fontScale="90000"/>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fontAlgn="auto">
              <a:spcAft>
                <a:spcPts val="0"/>
              </a:spcAft>
              <a:defRPr/>
            </a:pPr>
            <a:r>
              <a:rPr lang="ro-RO" sz="22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hlinkClick r:id="rId2"/>
              </a:rPr>
              <a:t>Vostok 6. Prima femeie în spaţiul cosmic:Valentina Tereąkova </a:t>
            </a:r>
            <a:r>
              <a:rPr lang="ro-RO" sz="22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ro-RO"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r>
            <a:br>
              <a:rPr lang="ro-RO"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endParaRPr lang="ro-RO"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3" name="Subtitle 2"/>
          <p:cNvSpPr>
            <a:spLocks noGrp="1"/>
          </p:cNvSpPr>
          <p:nvPr>
            <p:ph type="subTitle" idx="1"/>
          </p:nvPr>
        </p:nvSpPr>
        <p:spPr>
          <a:xfrm>
            <a:off x="214313" y="1428750"/>
            <a:ext cx="6000750" cy="4929188"/>
          </a:xfrm>
        </p:spPr>
        <p:txBody>
          <a:bodyPr>
            <a:normAutofit/>
          </a:bodyPr>
          <a:lstStyle/>
          <a:p>
            <a:pPr marR="0" algn="l">
              <a:lnSpc>
                <a:spcPct val="80000"/>
              </a:lnSpc>
            </a:pPr>
            <a:r>
              <a:rPr lang="ro-RO" sz="1200" b="1" smtClean="0">
                <a:solidFill>
                  <a:schemeClr val="bg1"/>
                </a:solidFill>
              </a:rPr>
              <a:t>La 16 iunie 1963, cosmonautul sovietic Valentina Tereshkova devine prima femeie care a calatorit in spatiu, la bordul navetei Vostok 6. Dupa 71 de ore, s-a intors pe Pamant, petrecand mai mult timp in spatiu decat toti astronautii americani de pana atunci, luati la un loc. </a:t>
            </a:r>
            <a:br>
              <a:rPr lang="ro-RO" sz="1200" b="1" smtClean="0">
                <a:solidFill>
                  <a:schemeClr val="bg1"/>
                </a:solidFill>
              </a:rPr>
            </a:br>
            <a:r>
              <a:rPr lang="ro-RO" sz="1200" b="1" smtClean="0">
                <a:solidFill>
                  <a:schemeClr val="bg1"/>
                </a:solidFill>
              </a:rPr>
              <a:t>Valentina Vladimirovna Tereshkova s-a nascut intr-o familie de tarani la Maslennikovo, Rusia, in 1937. La varsta de 18 ani, a inceput sa lucreze la o fabrica de textile, iar la 22 de ani, a facut primul salt cu parasuta, la un club local de aviatie. Entuziasmul ei pentru sariturile cu parasuta a adus-o in atentia programului spatial sovietic, care la inceputul anilor ’60 incerca sa duca o femeie in spatiu si sa depaseasca inca o data Statele Unite. In februarie 1962, a fost aleasa impreuna cu alte trei parasutiste si o femeie pilot, sa incepa antrenamentele intensive pentru a deveni cosmonaut. </a:t>
            </a:r>
            <a:br>
              <a:rPr lang="ro-RO" sz="1200" b="1" smtClean="0">
                <a:solidFill>
                  <a:schemeClr val="bg1"/>
                </a:solidFill>
              </a:rPr>
            </a:br>
            <a:r>
              <a:rPr lang="ro-RO" sz="1200" b="1" smtClean="0">
                <a:solidFill>
                  <a:schemeClr val="bg1"/>
                </a:solidFill>
              </a:rPr>
              <a:t>In 1963, Tereshkova a fost aleasa sa faca parte din programul Vostok. La 14 iunie 1963, Vostok 5 a fost lansat in spatiu, avandu-l la bord pe cosmonautul Valeri Bykovsky. In timp ce Bykovsky se afla inca pe orbita, Tereshkova a fost lansata in spatiu la data de 16 iunie, la bordul navetei Vostok 6. Cele doua navete spatiale aveau trasee diferite, insa la un moment dat, s-au apropiat la doar trei mile una de alta, permitandu-le celor doi cosmonauti sa comunice. Naveta Tereshkovei era condusa de un sistem de control automat, iar ea nu a preluat niciodata controlul manual. La 19 iunie, dupa aproape trei zile in spatiu, Vostok 6 a reintrat in atmosfera si Tereshkova s-a parasutat cu succes. Bykovsky si Vostok 5 au aterizat in siguranta cateva ore mai tarziu. </a:t>
            </a:r>
            <a:br>
              <a:rPr lang="ro-RO" sz="1200" b="1" smtClean="0">
                <a:solidFill>
                  <a:schemeClr val="bg1"/>
                </a:solidFill>
              </a:rPr>
            </a:br>
            <a:r>
              <a:rPr lang="ro-RO" sz="1200" b="1" smtClean="0">
                <a:solidFill>
                  <a:schemeClr val="bg1"/>
                </a:solidFill>
              </a:rPr>
              <a:t>Dupa zborul ei istoric, Valentina Tereshkova a primit distinctiile „Ordinul Lenin” si cea de erou al Uniunii Sovietice. In noiembrie 1963, s-a casatorit cu cosmonautul Andrian Nikolayev, din cauza presiunilor liderului Uniunii Sovietice Nikita Khrushchev, care a vazut un avantaj propagandistic in casatoria a doi cosmonauti. Cuplul a facut cateva calatorii in strainatate, au avut o fiica, dupa care au divortat. In 1962, Tereshkova a devenit membru al Sovietului Suprem, Parlamentul U.R.S.S.-ului, devenind reprezentant al Uniunii Sovietice in numeroase organizatii ale femeilor si la numeroase evenimente. Nu a mai plecat niciodata in spatiu, iar urmatorul zbor in spatiu al unei femei a avut loc abia in anii ‘80. Prima americanca in spatiu a fost, in 1983, dr. Sally Ride, medicul de pe naveta spatiala Challenger</a:t>
            </a:r>
            <a:r>
              <a:rPr lang="ro-RO" sz="1200" smtClean="0">
                <a:solidFill>
                  <a:srgbClr val="3E3F68"/>
                </a:solidFill>
              </a:rPr>
              <a:t>.</a:t>
            </a:r>
          </a:p>
        </p:txBody>
      </p:sp>
      <p:pic>
        <p:nvPicPr>
          <p:cNvPr id="27652" name="Picture 3" descr="3311-tereshkova.jpg"/>
          <p:cNvPicPr>
            <a:picLocks noChangeAspect="1"/>
          </p:cNvPicPr>
          <p:nvPr/>
        </p:nvPicPr>
        <p:blipFill>
          <a:blip r:embed="rId3" cstate="print"/>
          <a:srcRect/>
          <a:stretch>
            <a:fillRect/>
          </a:stretch>
        </p:blipFill>
        <p:spPr bwMode="auto">
          <a:xfrm>
            <a:off x="6715125" y="2143125"/>
            <a:ext cx="1962150" cy="2857500"/>
          </a:xfrm>
          <a:prstGeom prst="rect">
            <a:avLst/>
          </a:prstGeom>
          <a:noFill/>
          <a:ln w="9525">
            <a:noFill/>
            <a:miter lim="800000"/>
            <a:headEnd/>
            <a:tailEnd/>
          </a:ln>
        </p:spPr>
      </p:pic>
    </p:spTree>
  </p:cSld>
  <p:clrMapOvr>
    <a:masterClrMapping/>
  </p:clrMapOvr>
  <p:transition spd="slow" advTm="5000">
    <p:randomBa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8596" y="285728"/>
            <a:ext cx="7851648" cy="928694"/>
          </a:xfr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fontAlgn="auto">
              <a:spcAft>
                <a:spcPts val="0"/>
              </a:spcAft>
              <a:defRPr/>
            </a:pPr>
            <a:r>
              <a:rPr lang="ro-RO" sz="3600"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PRIMUL OM PE LUNA </a:t>
            </a:r>
            <a:endParaRPr lang="ro-RO" sz="3600"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28675" name="Subtitle 2"/>
          <p:cNvSpPr>
            <a:spLocks noGrp="1"/>
          </p:cNvSpPr>
          <p:nvPr>
            <p:ph type="subTitle" idx="1"/>
          </p:nvPr>
        </p:nvSpPr>
        <p:spPr>
          <a:xfrm>
            <a:off x="3143250" y="1214438"/>
            <a:ext cx="5245100" cy="1785937"/>
          </a:xfrm>
        </p:spPr>
        <p:txBody>
          <a:bodyPr/>
          <a:lstStyle/>
          <a:p>
            <a:pPr marR="0" algn="l"/>
            <a:r>
              <a:rPr lang="ro-RO" sz="1400" b="1" smtClean="0"/>
              <a:t>In 1966, la bordul navetei Gemini 8, americanii au incercat pentru prima data stabilirea unei legaturi (prin cuplare) intre o racheta si un satelit, precum si prima aselenizare (aterizare pe luna). Prima parte a misiunii a fost o reusita, americanii reusind sa cupleze racheta de satelitul Anger, aflat pe orbita Pamantului. Insa, din cauza unor defectiuni, tentativa de a pasi pe Luna a fost abandonata, Neil Armstrong si Dave Scott - pilotii navetei - intorcandu-se doar pe jumatate incununati de succes. </a:t>
            </a:r>
          </a:p>
        </p:txBody>
      </p:sp>
      <p:pic>
        <p:nvPicPr>
          <p:cNvPr id="28676" name="Picture 3" descr="neil_armstrong.gif"/>
          <p:cNvPicPr>
            <a:picLocks noChangeAspect="1"/>
          </p:cNvPicPr>
          <p:nvPr/>
        </p:nvPicPr>
        <p:blipFill>
          <a:blip r:embed="rId2" cstate="print"/>
          <a:srcRect/>
          <a:stretch>
            <a:fillRect/>
          </a:stretch>
        </p:blipFill>
        <p:spPr bwMode="auto">
          <a:xfrm>
            <a:off x="500063" y="357188"/>
            <a:ext cx="2286000" cy="2357437"/>
          </a:xfrm>
          <a:prstGeom prst="rect">
            <a:avLst/>
          </a:prstGeom>
          <a:noFill/>
          <a:ln w="9525">
            <a:noFill/>
            <a:miter lim="800000"/>
            <a:headEnd/>
            <a:tailEnd/>
          </a:ln>
        </p:spPr>
      </p:pic>
      <p:sp>
        <p:nvSpPr>
          <p:cNvPr id="5" name="TextBox 4"/>
          <p:cNvSpPr txBox="1"/>
          <p:nvPr/>
        </p:nvSpPr>
        <p:spPr>
          <a:xfrm>
            <a:off x="500063" y="3103563"/>
            <a:ext cx="8286750" cy="3754437"/>
          </a:xfrm>
          <a:prstGeom prst="rect">
            <a:avLst/>
          </a:prstGeom>
          <a:noFill/>
        </p:spPr>
        <p:txBody>
          <a:bodyPr>
            <a:spAutoFit/>
          </a:bodyPr>
          <a:lstStyle/>
          <a:p>
            <a:pPr fontAlgn="auto">
              <a:spcBef>
                <a:spcPts val="0"/>
              </a:spcBef>
              <a:spcAft>
                <a:spcPts val="0"/>
              </a:spcAft>
              <a:defRPr/>
            </a:pPr>
            <a:r>
              <a:rPr lang="ro-RO" sz="1400" b="1" dirty="0">
                <a:solidFill>
                  <a:schemeClr val="bg2">
                    <a:lumMod val="50000"/>
                  </a:schemeClr>
                </a:solidFill>
                <a:latin typeface="+mn-lt"/>
                <a:cs typeface="+mn-cs"/>
              </a:rPr>
              <a:t>Trei ani mai tarziu, la 16 iulie 1969, naveta Apollo 11 era lansata in spatiu, avandu-i la bord pe acelasi Neil Armstrong, insotit de cosmonautii Edwin Aldrin si Mike Collins. Dupa trei zile de zbor, Apollo 11 a ajuns pe orbita Lunii, unde modulul, care urma sa coboare pe suprafata astrului, a fost decuplat de naveta-mama. A doua zi, pe 20 iulie, Armstrong si Aldrin au inceput ultima parte a misiunii: coborarea modulului “Vulturul” pe suprafata Lunii. La ora 10,56 (ora Europei), Armstrong facea primul pas pe Luna, fiind vazut prin intermediul camerelor de filmat de milioane de oameni din toata lumea. “Un pas mic pentru om, un salt imens pentru omenire” au fost primele cuvinte rostite de astronautul american. Colegul sau, Aldrin, a coborat si el, 20 de minute mai tarziu, iar cei doi au infipt impreuna steagul Americii in solul lunar, alaturi de o placa pe care erau inscrise numele lor si data de 20 iulie 1969. </a:t>
            </a:r>
            <a:br>
              <a:rPr lang="ro-RO" sz="1400" b="1" dirty="0">
                <a:solidFill>
                  <a:schemeClr val="bg2">
                    <a:lumMod val="50000"/>
                  </a:schemeClr>
                </a:solidFill>
                <a:latin typeface="+mn-lt"/>
                <a:cs typeface="+mn-cs"/>
              </a:rPr>
            </a:br>
            <a:r>
              <a:rPr lang="ro-RO" sz="1400" b="1" dirty="0">
                <a:solidFill>
                  <a:schemeClr val="bg2">
                    <a:lumMod val="50000"/>
                  </a:schemeClr>
                </a:solidFill>
                <a:latin typeface="+mn-lt"/>
                <a:cs typeface="+mn-cs"/>
              </a:rPr>
              <a:t>Greutatea lor fiind de sase ori mai mica, datorita gravitatiei mai mici, mersul pe Luna era de fapt un fel de “topait”. Cei doi s-au intors pe naveta - unde ii astepta Mike Collins, cel de-al treilea astronaut - dupa ce petrecusesera 21 de ore si jumatate pe Luna. </a:t>
            </a:r>
            <a:br>
              <a:rPr lang="ro-RO" sz="1400" b="1" dirty="0">
                <a:solidFill>
                  <a:schemeClr val="bg2">
                    <a:lumMod val="50000"/>
                  </a:schemeClr>
                </a:solidFill>
                <a:latin typeface="+mn-lt"/>
                <a:cs typeface="+mn-cs"/>
              </a:rPr>
            </a:br>
            <a:r>
              <a:rPr lang="ro-RO" sz="1400" b="1" dirty="0">
                <a:solidFill>
                  <a:schemeClr val="bg2">
                    <a:lumMod val="50000"/>
                  </a:schemeClr>
                </a:solidFill>
                <a:latin typeface="+mn-lt"/>
                <a:cs typeface="+mn-cs"/>
              </a:rPr>
              <a:t>Decuplat de naveta Apollo 11, modulul Columbia - in care se aflau cosmonautii - a cazut in Oceanul Pacific, de unde cei trei au fost recuperati si dusi la baza. Echipajul, containerele cu mostre si filmele atat de pretioase au ajuns in stare perfecta pe Pamant, misiunea fiind un succes total. </a:t>
            </a:r>
            <a:endParaRPr lang="ro-RO" sz="1400" b="1" dirty="0">
              <a:solidFill>
                <a:schemeClr val="bg2">
                  <a:lumMod val="50000"/>
                </a:schemeClr>
              </a:solidFill>
              <a:latin typeface="+mn-lt"/>
              <a:cs typeface="+mn-cs"/>
            </a:endParaRPr>
          </a:p>
        </p:txBody>
      </p:sp>
    </p:spTree>
  </p:cSld>
  <p:clrMapOvr>
    <a:masterClrMapping/>
  </p:clrMapOvr>
  <p:transition spd="slow" advTm="5000">
    <p:randomBa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28662" y="785794"/>
            <a:ext cx="6241940" cy="700094"/>
          </a:xfr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fontAlgn="auto">
              <a:spcAft>
                <a:spcPts val="0"/>
              </a:spcAft>
              <a:defRPr/>
            </a:pPr>
            <a:r>
              <a:rPr lang="ro-RO" sz="3200"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hlinkClick r:id="rId2"/>
              </a:rPr>
              <a:t>Programul Apollo (1961-1975) </a:t>
            </a:r>
            <a:endParaRPr lang="ro-RO" sz="3200"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29699" name="Picture 3" descr="article_116463_1.jpg"/>
          <p:cNvPicPr>
            <a:picLocks noChangeAspect="1"/>
          </p:cNvPicPr>
          <p:nvPr/>
        </p:nvPicPr>
        <p:blipFill>
          <a:blip r:embed="rId3" cstate="print"/>
          <a:srcRect/>
          <a:stretch>
            <a:fillRect/>
          </a:stretch>
        </p:blipFill>
        <p:spPr bwMode="auto">
          <a:xfrm>
            <a:off x="1071563" y="1714500"/>
            <a:ext cx="6286500" cy="4786313"/>
          </a:xfrm>
          <a:prstGeom prst="rect">
            <a:avLst/>
          </a:prstGeom>
          <a:noFill/>
          <a:ln w="9525">
            <a:noFill/>
            <a:miter lim="800000"/>
            <a:headEnd/>
            <a:tailEnd/>
          </a:ln>
        </p:spPr>
      </p:pic>
    </p:spTree>
  </p:cSld>
  <p:clrMapOvr>
    <a:masterClrMapping/>
  </p:clrMapOvr>
  <p:transition spd="slow" advTm="5000">
    <p:randomBa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subTitle" idx="1"/>
          </p:nvPr>
        </p:nvSpPr>
        <p:spPr>
          <a:xfrm>
            <a:off x="0" y="642938"/>
            <a:ext cx="9144000" cy="6215062"/>
          </a:xfrm>
        </p:spPr>
        <p:txBody>
          <a:bodyPr>
            <a:normAutofit/>
          </a:bodyPr>
          <a:lstStyle/>
          <a:p>
            <a:pPr marR="0" algn="ctr">
              <a:lnSpc>
                <a:spcPct val="80000"/>
              </a:lnSpc>
            </a:pPr>
            <a:r>
              <a:rPr lang="vi-VN" sz="1600" b="1" smtClean="0"/>
              <a:t>Programul Apollo a fost o serie de zboruri spațiale pilotate efectuate de </a:t>
            </a:r>
            <a:r>
              <a:rPr lang="vi-VN" sz="1600" b="1" smtClean="0">
                <a:hlinkClick r:id="rId2" tooltip="Statele Unite ale Americii"/>
              </a:rPr>
              <a:t>Statele Unite ale Americii</a:t>
            </a:r>
            <a:r>
              <a:rPr lang="vi-VN" sz="1600" b="1" smtClean="0"/>
              <a:t> (</a:t>
            </a:r>
            <a:r>
              <a:rPr lang="vi-VN" sz="1600" b="1" smtClean="0">
                <a:hlinkClick r:id="rId3" tooltip="NASA"/>
              </a:rPr>
              <a:t>NASA</a:t>
            </a:r>
            <a:r>
              <a:rPr lang="vi-VN" sz="1600" b="1" smtClean="0"/>
              <a:t>), folosind astronava Apollo și racheta purtătoare Saturn, între anii </a:t>
            </a:r>
            <a:r>
              <a:rPr lang="vi-VN" sz="1600" b="1" smtClean="0">
                <a:hlinkClick r:id="rId4" tooltip="1961"/>
              </a:rPr>
              <a:t>1961</a:t>
            </a:r>
            <a:r>
              <a:rPr lang="vi-VN" sz="1600" b="1" smtClean="0"/>
              <a:t> și </a:t>
            </a:r>
            <a:r>
              <a:rPr lang="vi-VN" sz="1600" b="1" smtClean="0">
                <a:hlinkClick r:id="rId5" tooltip="1975"/>
              </a:rPr>
              <a:t>1975</a:t>
            </a:r>
            <a:r>
              <a:rPr lang="vi-VN" sz="1600" b="1" smtClean="0"/>
              <a:t>. Proiectul, coordonat de North American Aviation, a avut ca principal obiectiv "aselenizarea unui om și întoarcerea lui în siguranță pe Pământ până la sfârșitul anilor </a:t>
            </a:r>
            <a:r>
              <a:rPr lang="vi-VN" sz="1600" b="1" smtClean="0">
                <a:hlinkClick r:id="rId6" tooltip="1960"/>
              </a:rPr>
              <a:t>1960</a:t>
            </a:r>
            <a:r>
              <a:rPr lang="vi-VN" sz="1600" b="1" smtClean="0"/>
              <a:t>". Acest obiectiv a fost atins cu Apollo 11 în iulie 1969.</a:t>
            </a:r>
          </a:p>
          <a:p>
            <a:pPr marR="0" algn="ctr">
              <a:lnSpc>
                <a:spcPct val="80000"/>
              </a:lnSpc>
            </a:pPr>
            <a:r>
              <a:rPr lang="vi-VN" sz="1600" b="1" smtClean="0"/>
              <a:t>Urmând succesului programelor </a:t>
            </a:r>
            <a:r>
              <a:rPr lang="vi-VN" sz="1600" b="1" smtClean="0">
                <a:hlinkClick r:id="rId7" tooltip="Mercury — pagină inexistentă"/>
              </a:rPr>
              <a:t>Mercury</a:t>
            </a:r>
            <a:r>
              <a:rPr lang="vi-VN" sz="1600" b="1" smtClean="0"/>
              <a:t> și </a:t>
            </a:r>
            <a:r>
              <a:rPr lang="vi-VN" sz="1600" b="1" smtClean="0">
                <a:hlinkClick r:id="rId8" tooltip="Gemini"/>
              </a:rPr>
              <a:t>Gemini</a:t>
            </a:r>
            <a:r>
              <a:rPr lang="vi-VN" sz="1600" b="1" smtClean="0"/>
              <a:t>, programul Apollo a fost lansat pentru a încerca munca în spațiu și zborul omului în jurul Lunii, dar nu și pe ea. Obiectivele programului Apollo au fost radical modificate ca urmare a anunțului președintelui John F. Kennedy din 25 martie 1961, conform căruia Statele Unite ar trebui să trimită oameni pe Lună și înapoi pe Pământ în siguranță până în </a:t>
            </a:r>
            <a:r>
              <a:rPr lang="vi-VN" sz="1600" b="1" smtClean="0">
                <a:hlinkClick r:id="rId9" tooltip="1970"/>
              </a:rPr>
              <a:t>1970</a:t>
            </a:r>
            <a:r>
              <a:rPr lang="vi-VN" sz="1600" b="1" smtClean="0"/>
              <a:t>. Astfel Apollo a devenit un program de aselenizare a omului pe Lună. Programul Gemini a fost pornit la scurt timp pentru a furniza un vehicul spațial interimar care să demonstreze tehnicile necesare pentru acum mult mai complicatele misiuni Apollo.</a:t>
            </a:r>
          </a:p>
          <a:p>
            <a:pPr marR="0" algn="ctr">
              <a:lnSpc>
                <a:spcPct val="80000"/>
              </a:lnSpc>
            </a:pPr>
            <a:r>
              <a:rPr lang="vi-VN" sz="1600" b="1" smtClean="0"/>
              <a:t>După opt ani de misiuni preliminare, inclusiv prima pierdere de astronauți ai NASA la lansarea lui Apollo 1 când acesta a luat foc, programul Apollo și-a atins scopurile odata cu Apollo 11 care a dus primii oameni pe Lună, Neil Armstrong și Buzz Aldrin, la </a:t>
            </a:r>
            <a:r>
              <a:rPr lang="vi-VN" sz="1600" b="1" smtClean="0">
                <a:hlinkClick r:id="rId10" tooltip="20 iulie"/>
              </a:rPr>
              <a:t>20 iulie</a:t>
            </a:r>
            <a:r>
              <a:rPr lang="vi-VN" sz="1600" b="1" smtClean="0"/>
              <a:t> </a:t>
            </a:r>
            <a:r>
              <a:rPr lang="vi-VN" sz="1600" b="1" smtClean="0">
                <a:hlinkClick r:id="rId11" tooltip="1969"/>
              </a:rPr>
              <a:t>1969</a:t>
            </a:r>
            <a:r>
              <a:rPr lang="vi-VN" sz="1600" b="1" smtClean="0"/>
              <a:t> și i-a întors în siguranță pe Pământ la </a:t>
            </a:r>
            <a:r>
              <a:rPr lang="vi-VN" sz="1600" b="1" smtClean="0">
                <a:hlinkClick r:id="rId12" tooltip="24 iulie"/>
              </a:rPr>
              <a:t>24 iulie</a:t>
            </a:r>
            <a:r>
              <a:rPr lang="vi-VN" sz="1600" b="1" smtClean="0"/>
              <a:t>. Primele cuvinte ale lui Armstrong la coborârea din modulul lunar Eagle au fost: </a:t>
            </a:r>
            <a:r>
              <a:rPr lang="vi-VN" sz="1600" b="1" i="1" smtClean="0"/>
              <a:t>Este un pas mic pentru om, un salt uriaș pentru omenire</a:t>
            </a:r>
            <a:r>
              <a:rPr lang="vi-VN" sz="1600" b="1" smtClean="0"/>
              <a:t> ("That's one small step for [a] man, one giant leap for mankind."). doisprezece oameni au pus piciorul pe Lună până la sfârștul programului Apollo în decembrie </a:t>
            </a:r>
            <a:r>
              <a:rPr lang="vi-VN" sz="1600" b="1" smtClean="0">
                <a:hlinkClick r:id="rId13" tooltip="1972"/>
              </a:rPr>
              <a:t>1972</a:t>
            </a:r>
            <a:r>
              <a:rPr lang="vi-VN" sz="1600" b="1" smtClean="0"/>
              <a:t>.</a:t>
            </a:r>
          </a:p>
          <a:p>
            <a:pPr marR="0" algn="ctr">
              <a:lnSpc>
                <a:spcPct val="80000"/>
              </a:lnSpc>
            </a:pPr>
            <a:r>
              <a:rPr lang="vi-VN" sz="1600" b="1" smtClean="0"/>
              <a:t>NASA a câștigat cursa spațiului, și într-un anumit sens aceasta a lăsat-o fără o direcție precisă și într-un final fără atenția publică și interesul necesar garantării unui buget mai mare din partea Congresului American. După ce </a:t>
            </a:r>
            <a:r>
              <a:rPr lang="vi-VN" sz="1600" b="1" smtClean="0">
                <a:hlinkClick r:id="rId14" tooltip="Lyndon Johnson"/>
              </a:rPr>
              <a:t>Lyndon Johnson</a:t>
            </a:r>
            <a:r>
              <a:rPr lang="vi-VN" sz="1600" b="1" smtClean="0"/>
              <a:t> a părăsit biroul, NASA și-a pierdut principalul său susținător politic, iar </a:t>
            </a:r>
            <a:r>
              <a:rPr lang="vi-VN" sz="1600" b="1" smtClean="0">
                <a:hlinkClick r:id="rId15" tooltip="Wernher von Braun"/>
              </a:rPr>
              <a:t>Wernher von Braun</a:t>
            </a:r>
            <a:r>
              <a:rPr lang="vi-VN" sz="1600" b="1" smtClean="0"/>
              <a:t> a fost mutat pe o poziție de lobby în </a:t>
            </a:r>
            <a:r>
              <a:rPr lang="vi-VN" sz="1600" b="1" smtClean="0">
                <a:hlinkClick r:id="rId16" tooltip="Washington"/>
              </a:rPr>
              <a:t>Washington</a:t>
            </a:r>
            <a:r>
              <a:rPr lang="vi-VN" sz="1600" b="1" smtClean="0"/>
              <a:t>. Planurile pentru proiectele ambițioase de a construi o stație spațială, stabilirea unei baze lunare și lansarea unei misiuni cu echipaj uman spre </a:t>
            </a:r>
            <a:r>
              <a:rPr lang="vi-VN" sz="1600" b="1" smtClean="0">
                <a:hlinkClick r:id="rId17" tooltip="Marte"/>
              </a:rPr>
              <a:t>Marte</a:t>
            </a:r>
            <a:r>
              <a:rPr lang="vi-VN" sz="1600" b="1" smtClean="0"/>
              <a:t> până în </a:t>
            </a:r>
            <a:r>
              <a:rPr lang="vi-VN" sz="1600" b="1" smtClean="0">
                <a:hlinkClick r:id="rId18" tooltip="1990"/>
              </a:rPr>
              <a:t>1990</a:t>
            </a:r>
            <a:r>
              <a:rPr lang="vi-VN" sz="1600" b="1" smtClean="0"/>
              <a:t> au fost propuse, dar nu a existat posibilitatea susținerii lor. Misiunea aproape dezastruoasă a lui Apollo 13, unde explozia unui rezervor de oxigen aproape a condamnat cei trei astronauți, a ajutat la recaptarea atenției și cu toate că au fost planificate 20 de misiuni Apollo, Apollo 17 a fost ultima misiune de zbor sub emblema Apollo. Programul s-a sfârșit din cauza bugetelor reduse (în parte datorită războiului din </a:t>
            </a:r>
            <a:r>
              <a:rPr lang="vi-VN" sz="1600" b="1" smtClean="0">
                <a:hlinkClick r:id="rId19" tooltip="Vietnam"/>
              </a:rPr>
              <a:t>Vietnam</a:t>
            </a:r>
            <a:r>
              <a:rPr lang="vi-VN" sz="1600" b="1" smtClean="0"/>
              <a:t>) și din dorința de a realiza un vehicul spațial reutilizabil.</a:t>
            </a:r>
          </a:p>
          <a:p>
            <a:pPr marR="0" algn="ctr">
              <a:lnSpc>
                <a:spcPct val="80000"/>
              </a:lnSpc>
            </a:pPr>
            <a:endParaRPr lang="ro-RO" sz="1600" b="1" smtClean="0"/>
          </a:p>
        </p:txBody>
      </p:sp>
    </p:spTree>
  </p:cSld>
  <p:clrMapOvr>
    <a:masterClrMapping/>
  </p:clrMapOvr>
  <p:transition spd="slow" advTm="5000">
    <p:randomBa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4" descr="2.jpg"/>
          <p:cNvPicPr>
            <a:picLocks noChangeAspect="1"/>
          </p:cNvPicPr>
          <p:nvPr/>
        </p:nvPicPr>
        <p:blipFill>
          <a:blip r:embed="rId2" cstate="print"/>
          <a:srcRect/>
          <a:stretch>
            <a:fillRect/>
          </a:stretch>
        </p:blipFill>
        <p:spPr bwMode="auto">
          <a:xfrm>
            <a:off x="285750" y="1071563"/>
            <a:ext cx="4762500" cy="3571875"/>
          </a:xfrm>
          <a:prstGeom prst="rect">
            <a:avLst/>
          </a:prstGeom>
          <a:noFill/>
          <a:ln w="9525">
            <a:noFill/>
            <a:miter lim="800000"/>
            <a:headEnd/>
            <a:tailEnd/>
          </a:ln>
        </p:spPr>
      </p:pic>
      <p:sp>
        <p:nvSpPr>
          <p:cNvPr id="31747" name="TextBox 7"/>
          <p:cNvSpPr txBox="1">
            <a:spLocks noChangeArrowheads="1"/>
          </p:cNvSpPr>
          <p:nvPr/>
        </p:nvSpPr>
        <p:spPr bwMode="auto">
          <a:xfrm>
            <a:off x="5357813" y="571500"/>
            <a:ext cx="3000375" cy="5908675"/>
          </a:xfrm>
          <a:prstGeom prst="rect">
            <a:avLst/>
          </a:prstGeom>
          <a:noFill/>
          <a:ln w="9525">
            <a:noFill/>
            <a:miter lim="800000"/>
            <a:headEnd/>
            <a:tailEnd/>
          </a:ln>
        </p:spPr>
        <p:txBody>
          <a:bodyPr>
            <a:spAutoFit/>
          </a:bodyPr>
          <a:lstStyle/>
          <a:p>
            <a:r>
              <a:rPr lang="ro-RO" b="1">
                <a:latin typeface="Constantia" pitchFamily="18" charset="0"/>
              </a:rPr>
              <a:t>Aldrin (stanga) si Armstrong (dreapta) se antreneaza intr-un centru de pregatire, repetand procedura de colectare a mostrelor de sol selenar: fotografierea pietrei inainte de a o misca, transferul acesteia cu ajutorul unei lopeti intr-un saculet individual, iar apoi fotografierea locului in care a fost piatra. Pe Luna, cei doi nu au mai avut timp sa execute procedura ca la carte, din lipsa de timp – le-ar fi trebuit mai mult oxigen , dar au reusit sa se intoarca pe Terra cu 21,7 kg de mostre selenare.</a:t>
            </a:r>
            <a:endParaRPr lang="ro-RO">
              <a:latin typeface="Constantia" pitchFamily="18" charset="0"/>
            </a:endParaRPr>
          </a:p>
        </p:txBody>
      </p:sp>
    </p:spTree>
  </p:cSld>
  <p:clrMapOvr>
    <a:masterClrMapping/>
  </p:clrMapOvr>
  <p:transition spd="slow" advTm="5000">
    <p:randomBa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3.jpg"/>
          <p:cNvPicPr>
            <a:picLocks noChangeAspect="1"/>
          </p:cNvPicPr>
          <p:nvPr/>
        </p:nvPicPr>
        <p:blipFill>
          <a:blip r:embed="rId2" cstate="print"/>
          <a:stretch>
            <a:fillRect/>
          </a:stretch>
        </p:blipFill>
        <p:spPr>
          <a:xfrm>
            <a:off x="3571868" y="2214554"/>
            <a:ext cx="4762500" cy="357187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32771" name="TextBox 4"/>
          <p:cNvSpPr txBox="1">
            <a:spLocks noChangeArrowheads="1"/>
          </p:cNvSpPr>
          <p:nvPr/>
        </p:nvSpPr>
        <p:spPr bwMode="auto">
          <a:xfrm>
            <a:off x="428625" y="1143000"/>
            <a:ext cx="2928938" cy="3692525"/>
          </a:xfrm>
          <a:prstGeom prst="rect">
            <a:avLst/>
          </a:prstGeom>
          <a:noFill/>
          <a:ln w="9525">
            <a:noFill/>
            <a:miter lim="800000"/>
            <a:headEnd/>
            <a:tailEnd/>
          </a:ln>
        </p:spPr>
        <p:txBody>
          <a:bodyPr>
            <a:spAutoFit/>
          </a:bodyPr>
          <a:lstStyle/>
          <a:p>
            <a:r>
              <a:rPr lang="ro-RO" b="1">
                <a:latin typeface="Constantia" pitchFamily="18" charset="0"/>
              </a:rPr>
              <a:t>In 1964, proaspat admisii astronauti NASA Ted Freeman, Buzz Aldrin si Charlie Bassett se bucura pentru prima oara de un antrenament la 0 – gravitatie in naveta NASA de testare la sol KC135. Freeman si Basset au murit intr-un tragic accident aviatic inainte de a avea sansa sa zboare in spatiu.</a:t>
            </a:r>
            <a:endParaRPr lang="ro-RO">
              <a:latin typeface="Constantia" pitchFamily="18" charset="0"/>
            </a:endParaRPr>
          </a:p>
        </p:txBody>
      </p:sp>
    </p:spTree>
  </p:cSld>
  <p:clrMapOvr>
    <a:masterClrMapping/>
  </p:clrMapOvr>
  <p:transition spd="slow" advTm="5000">
    <p:randomBa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5.jpg"/>
          <p:cNvPicPr>
            <a:picLocks noChangeAspect="1"/>
          </p:cNvPicPr>
          <p:nvPr/>
        </p:nvPicPr>
        <p:blipFill>
          <a:blip r:embed="rId2" cstate="print"/>
          <a:stretch>
            <a:fillRect/>
          </a:stretch>
        </p:blipFill>
        <p:spPr>
          <a:xfrm>
            <a:off x="500034" y="1714488"/>
            <a:ext cx="4762500" cy="3571875"/>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33795" name="TextBox 4"/>
          <p:cNvSpPr txBox="1">
            <a:spLocks noChangeArrowheads="1"/>
          </p:cNvSpPr>
          <p:nvPr/>
        </p:nvSpPr>
        <p:spPr bwMode="auto">
          <a:xfrm>
            <a:off x="5500688" y="1428750"/>
            <a:ext cx="2643187" cy="5016500"/>
          </a:xfrm>
          <a:prstGeom prst="rect">
            <a:avLst/>
          </a:prstGeom>
          <a:noFill/>
          <a:ln w="9525">
            <a:noFill/>
            <a:miter lim="800000"/>
            <a:headEnd/>
            <a:tailEnd/>
          </a:ln>
        </p:spPr>
        <p:txBody>
          <a:bodyPr>
            <a:spAutoFit/>
          </a:bodyPr>
          <a:lstStyle/>
          <a:p>
            <a:r>
              <a:rPr lang="ro-RO" sz="1600" b="1">
                <a:latin typeface="Constantia" pitchFamily="18" charset="0"/>
              </a:rPr>
              <a:t>Armstrong si Aldrin, membrii unui echipaj pe care Mike Collins l-a descris ca fiind format din “straini amiabili” – au format pana la urma o echipa foarte stransa care a depasit un moment extrem de dificil: aselenizarea s-a desfasurat problematic. Armstrong a fost nevoit sa dezactiveze pilotul automat si sa piloteze modulul lunar precum un elicopter, cand a observat ca inginerii NASA calculasera traiectoria gresit si i-ar fi aruncat intr-un crater.</a:t>
            </a:r>
            <a:endParaRPr lang="ro-RO" sz="1600">
              <a:latin typeface="Constantia" pitchFamily="18" charset="0"/>
            </a:endParaRPr>
          </a:p>
        </p:txBody>
      </p:sp>
    </p:spTree>
  </p:cSld>
  <p:clrMapOvr>
    <a:masterClrMapping/>
  </p:clrMapOvr>
  <p:transition spd="slow" advTm="5000">
    <p:randomBa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57224" y="785794"/>
            <a:ext cx="6215106" cy="642942"/>
          </a:xfrm>
          <a:solidFill>
            <a:schemeClr val="bg1"/>
          </a:solidFill>
        </p:spPr>
        <p:txBody>
          <a:bodyPr>
            <a:noAutofit/>
          </a:bodyPr>
          <a:lstStyle/>
          <a:p>
            <a:pPr fontAlgn="auto">
              <a:spcAft>
                <a:spcPts val="0"/>
              </a:spcAft>
              <a:defRPr/>
            </a:pPr>
            <a:r>
              <a:rPr lang="ro-RO" sz="4000" b="1" dirty="0" smtClean="0"/>
              <a:t>Spațiul cosmic</a:t>
            </a:r>
            <a:br>
              <a:rPr lang="ro-RO" sz="4000" b="1" dirty="0" smtClean="0"/>
            </a:br>
            <a:endParaRPr lang="ro-RO" sz="4000" dirty="0"/>
          </a:p>
        </p:txBody>
      </p:sp>
      <p:sp>
        <p:nvSpPr>
          <p:cNvPr id="11" name="TextBox 10"/>
          <p:cNvSpPr txBox="1"/>
          <p:nvPr/>
        </p:nvSpPr>
        <p:spPr>
          <a:xfrm>
            <a:off x="214313" y="785813"/>
            <a:ext cx="3429000" cy="3324225"/>
          </a:xfrm>
          <a:prstGeom prst="rect">
            <a:avLst/>
          </a:prstGeom>
          <a:noFill/>
        </p:spPr>
        <p:txBody>
          <a:bodyPr>
            <a:spAutoFit/>
          </a:bodyPr>
          <a:lstStyle/>
          <a:p>
            <a:pPr fontAlgn="auto">
              <a:spcBef>
                <a:spcPts val="0"/>
              </a:spcBef>
              <a:spcAft>
                <a:spcPts val="0"/>
              </a:spcAft>
              <a:defRPr/>
            </a:pPr>
            <a:r>
              <a:rPr lang="vi-VN" sz="1400" b="1" dirty="0">
                <a:solidFill>
                  <a:schemeClr val="tx1">
                    <a:lumMod val="95000"/>
                    <a:lumOff val="5000"/>
                  </a:schemeClr>
                </a:solidFill>
                <a:latin typeface="+mn-lt"/>
                <a:cs typeface="+mn-cs"/>
              </a:rPr>
              <a:t>Spațiul cosmic numit și spațiu extraatmosferic este întregul spațiu situat dincolo de limita atmosferei unei planete. Spațiul cosmic este, într-o primă aproximație, </a:t>
            </a:r>
            <a:r>
              <a:rPr lang="vi-VN" sz="1400" b="1" dirty="0">
                <a:solidFill>
                  <a:schemeClr val="tx1">
                    <a:lumMod val="95000"/>
                    <a:lumOff val="5000"/>
                  </a:schemeClr>
                </a:solidFill>
                <a:latin typeface="+mn-lt"/>
                <a:cs typeface="+mn-cs"/>
                <a:hlinkClick r:id="rId2" tooltip="Vid"/>
              </a:rPr>
              <a:t>vid</a:t>
            </a:r>
            <a:r>
              <a:rPr lang="vi-VN" sz="1400" b="1" dirty="0">
                <a:solidFill>
                  <a:schemeClr val="tx1">
                    <a:lumMod val="95000"/>
                    <a:lumOff val="5000"/>
                  </a:schemeClr>
                </a:solidFill>
                <a:latin typeface="+mn-lt"/>
                <a:cs typeface="+mn-cs"/>
              </a:rPr>
              <a:t>. Totuși, el nu este complet lipsit de conținut, ci este umplut cu gaze la presiune extrem de scăzută și pulberi. Spațiul cosmic conține câmpuri gravitaționale, radiații electromagnetice, </a:t>
            </a:r>
            <a:r>
              <a:rPr lang="vi-VN" sz="1400" b="1" dirty="0">
                <a:solidFill>
                  <a:schemeClr val="tx1">
                    <a:lumMod val="95000"/>
                    <a:lumOff val="5000"/>
                  </a:schemeClr>
                </a:solidFill>
                <a:latin typeface="+mn-lt"/>
                <a:cs typeface="+mn-cs"/>
                <a:hlinkClick r:id="rId3" tooltip="Neutrino"/>
              </a:rPr>
              <a:t>neutrini</a:t>
            </a:r>
            <a:r>
              <a:rPr lang="vi-VN" sz="1400" b="1" dirty="0">
                <a:solidFill>
                  <a:schemeClr val="tx1">
                    <a:lumMod val="95000"/>
                    <a:lumOff val="5000"/>
                  </a:schemeClr>
                </a:solidFill>
                <a:latin typeface="+mn-lt"/>
                <a:cs typeface="+mn-cs"/>
              </a:rPr>
              <a:t>. Teoretic el mai conține și </a:t>
            </a:r>
            <a:r>
              <a:rPr lang="vi-VN" sz="1400" b="1" dirty="0">
                <a:solidFill>
                  <a:schemeClr val="tx1">
                    <a:lumMod val="95000"/>
                    <a:lumOff val="5000"/>
                  </a:schemeClr>
                </a:solidFill>
                <a:latin typeface="+mn-lt"/>
                <a:cs typeface="+mn-cs"/>
                <a:hlinkClick r:id="rId4" tooltip="Energie întunecată"/>
              </a:rPr>
              <a:t>energie neagră</a:t>
            </a:r>
            <a:r>
              <a:rPr lang="vi-VN" sz="1400" b="1" dirty="0">
                <a:solidFill>
                  <a:schemeClr val="tx1">
                    <a:lumMod val="95000"/>
                    <a:lumOff val="5000"/>
                  </a:schemeClr>
                </a:solidFill>
                <a:latin typeface="+mn-lt"/>
                <a:cs typeface="+mn-cs"/>
              </a:rPr>
              <a:t> și </a:t>
            </a:r>
            <a:r>
              <a:rPr lang="vi-VN" sz="1400" b="1" dirty="0">
                <a:solidFill>
                  <a:schemeClr val="tx1">
                    <a:lumMod val="95000"/>
                    <a:lumOff val="5000"/>
                  </a:schemeClr>
                </a:solidFill>
                <a:latin typeface="+mn-lt"/>
                <a:cs typeface="+mn-cs"/>
                <a:hlinkClick r:id="rId5" tooltip="Materia întunecată"/>
              </a:rPr>
              <a:t>materie întunecată</a:t>
            </a:r>
            <a:r>
              <a:rPr lang="vi-VN" sz="1400" b="1" dirty="0">
                <a:solidFill>
                  <a:schemeClr val="tx1">
                    <a:lumMod val="95000"/>
                    <a:lumOff val="5000"/>
                  </a:schemeClr>
                </a:solidFill>
                <a:latin typeface="+mn-lt"/>
                <a:cs typeface="+mn-cs"/>
              </a:rPr>
              <a:t>. Deoarece atmosfera nu se termină brusc, ci se subțiază progresiv, nu există nici o limită definită clar între atmosferă și spațiul cosmic.</a:t>
            </a:r>
            <a:endParaRPr lang="ro-RO" sz="1400" b="1" dirty="0">
              <a:solidFill>
                <a:schemeClr val="tx1">
                  <a:lumMod val="95000"/>
                  <a:lumOff val="5000"/>
                </a:schemeClr>
              </a:solidFill>
              <a:latin typeface="+mn-lt"/>
              <a:cs typeface="+mn-cs"/>
            </a:endParaRPr>
          </a:p>
        </p:txBody>
      </p:sp>
      <p:sp>
        <p:nvSpPr>
          <p:cNvPr id="7172" name="TextBox 11"/>
          <p:cNvSpPr txBox="1">
            <a:spLocks noChangeArrowheads="1"/>
          </p:cNvSpPr>
          <p:nvPr/>
        </p:nvSpPr>
        <p:spPr bwMode="auto">
          <a:xfrm>
            <a:off x="3929063" y="714375"/>
            <a:ext cx="3857625" cy="369888"/>
          </a:xfrm>
          <a:prstGeom prst="rect">
            <a:avLst/>
          </a:prstGeom>
          <a:noFill/>
          <a:ln w="9525">
            <a:noFill/>
            <a:miter lim="800000"/>
            <a:headEnd/>
            <a:tailEnd/>
          </a:ln>
        </p:spPr>
        <p:txBody>
          <a:bodyPr>
            <a:spAutoFit/>
          </a:bodyPr>
          <a:lstStyle/>
          <a:p>
            <a:r>
              <a:rPr lang="ro-RO" b="1">
                <a:latin typeface="Constantia" pitchFamily="18" charset="0"/>
              </a:rPr>
              <a:t>Descoperiri</a:t>
            </a:r>
          </a:p>
        </p:txBody>
      </p:sp>
      <p:sp>
        <p:nvSpPr>
          <p:cNvPr id="7173" name="TextBox 13"/>
          <p:cNvSpPr txBox="1">
            <a:spLocks noChangeArrowheads="1"/>
          </p:cNvSpPr>
          <p:nvPr/>
        </p:nvSpPr>
        <p:spPr bwMode="auto">
          <a:xfrm>
            <a:off x="3786188" y="1071563"/>
            <a:ext cx="5214937" cy="2462212"/>
          </a:xfrm>
          <a:prstGeom prst="rect">
            <a:avLst/>
          </a:prstGeom>
          <a:noFill/>
          <a:ln w="9525">
            <a:noFill/>
            <a:miter lim="800000"/>
            <a:headEnd/>
            <a:tailEnd/>
          </a:ln>
        </p:spPr>
        <p:txBody>
          <a:bodyPr>
            <a:spAutoFit/>
          </a:bodyPr>
          <a:lstStyle/>
          <a:p>
            <a:r>
              <a:rPr lang="vi-VN" sz="1400" b="1">
                <a:solidFill>
                  <a:srgbClr val="FF0000"/>
                </a:solidFill>
                <a:latin typeface="Times New Roman" pitchFamily="18" charset="0"/>
              </a:rPr>
              <a:t>În </a:t>
            </a:r>
            <a:r>
              <a:rPr lang="vi-VN" sz="1400" b="1">
                <a:solidFill>
                  <a:srgbClr val="FF0000"/>
                </a:solidFill>
                <a:latin typeface="Times New Roman" pitchFamily="18" charset="0"/>
                <a:hlinkClick r:id="rId6" tooltip="350 î.Hr."/>
              </a:rPr>
              <a:t>350 î.Hr.</a:t>
            </a:r>
            <a:r>
              <a:rPr lang="vi-VN" sz="1400" b="1">
                <a:solidFill>
                  <a:srgbClr val="FF0000"/>
                </a:solidFill>
                <a:latin typeface="Times New Roman" pitchFamily="18" charset="0"/>
              </a:rPr>
              <a:t>, filosof grec </a:t>
            </a:r>
            <a:r>
              <a:rPr lang="vi-VN" sz="1400" b="1">
                <a:solidFill>
                  <a:srgbClr val="FF0000"/>
                </a:solidFill>
                <a:latin typeface="Times New Roman" pitchFamily="18" charset="0"/>
                <a:hlinkClick r:id="rId7" tooltip="Aristotel"/>
              </a:rPr>
              <a:t>Aristotel</a:t>
            </a:r>
            <a:r>
              <a:rPr lang="vi-VN" sz="1400" b="1">
                <a:solidFill>
                  <a:srgbClr val="FF0000"/>
                </a:solidFill>
                <a:latin typeface="Times New Roman" pitchFamily="18" charset="0"/>
              </a:rPr>
              <a:t> a sugerat că </a:t>
            </a:r>
            <a:r>
              <a:rPr lang="vi-VN" sz="1400" b="1" i="1">
                <a:solidFill>
                  <a:srgbClr val="FF0000"/>
                </a:solidFill>
                <a:latin typeface="Times New Roman" pitchFamily="18" charset="0"/>
              </a:rPr>
              <a:t>natura are oroare de vid</a:t>
            </a:r>
            <a:r>
              <a:rPr lang="vi-VN" sz="1400" b="1">
                <a:solidFill>
                  <a:srgbClr val="FF0000"/>
                </a:solidFill>
                <a:latin typeface="Times New Roman" pitchFamily="18" charset="0"/>
              </a:rPr>
              <a:t>, un principiu care a devenit cunoscută sub numele de </a:t>
            </a:r>
            <a:r>
              <a:rPr lang="vi-VN" sz="1400" b="1" i="1">
                <a:solidFill>
                  <a:srgbClr val="FF0000"/>
                </a:solidFill>
                <a:latin typeface="Times New Roman" pitchFamily="18" charset="0"/>
                <a:hlinkClick r:id="rId8" tooltip="Horror vacui (fizica)"/>
              </a:rPr>
              <a:t>horror vacui</a:t>
            </a:r>
            <a:r>
              <a:rPr lang="vi-VN" sz="1400" b="1" baseline="30000">
                <a:solidFill>
                  <a:srgbClr val="FF0000"/>
                </a:solidFill>
                <a:latin typeface="Times New Roman" pitchFamily="18" charset="0"/>
                <a:hlinkClick r:id="rId9"/>
              </a:rPr>
              <a:t>[1]</a:t>
            </a:r>
            <a:r>
              <a:rPr lang="vi-VN" sz="1400" b="1">
                <a:solidFill>
                  <a:srgbClr val="FF0000"/>
                </a:solidFill>
                <a:latin typeface="Times New Roman" pitchFamily="18" charset="0"/>
              </a:rPr>
              <a:t>. Pe baza acestei idei cum că vidul nu ar putea exista, mai multe secole s-a crezut că spațiul nu ar putea fi gol.</a:t>
            </a:r>
            <a:r>
              <a:rPr lang="vi-VN" sz="1400" b="1" baseline="30000">
                <a:solidFill>
                  <a:srgbClr val="FF0000"/>
                </a:solidFill>
                <a:latin typeface="Times New Roman" pitchFamily="18" charset="0"/>
                <a:hlinkClick r:id="rId9"/>
              </a:rPr>
              <a:t>[2]</a:t>
            </a:r>
            <a:r>
              <a:rPr lang="vi-VN" sz="1400" b="1">
                <a:solidFill>
                  <a:srgbClr val="FF0000"/>
                </a:solidFill>
                <a:latin typeface="Times New Roman" pitchFamily="18" charset="0"/>
              </a:rPr>
              <a:t> Abia în secolul al XVII-lea, filozoful francez </a:t>
            </a:r>
            <a:r>
              <a:rPr lang="vi-VN" sz="1400" b="1">
                <a:solidFill>
                  <a:srgbClr val="FF0000"/>
                </a:solidFill>
                <a:latin typeface="Times New Roman" pitchFamily="18" charset="0"/>
                <a:hlinkClick r:id="rId10" tooltip="René Descartes"/>
              </a:rPr>
              <a:t>René Descartes</a:t>
            </a:r>
            <a:r>
              <a:rPr lang="vi-VN" sz="1400" b="1">
                <a:solidFill>
                  <a:srgbClr val="FF0000"/>
                </a:solidFill>
                <a:latin typeface="Times New Roman" pitchFamily="18" charset="0"/>
              </a:rPr>
              <a:t> a susținut că întregul spațiu trebuie să fie plin.</a:t>
            </a:r>
            <a:r>
              <a:rPr lang="vi-VN" sz="1400" b="1" baseline="30000">
                <a:solidFill>
                  <a:srgbClr val="FF0000"/>
                </a:solidFill>
                <a:latin typeface="Times New Roman" pitchFamily="18" charset="0"/>
                <a:hlinkClick r:id="rId9"/>
              </a:rPr>
              <a:t>[3]</a:t>
            </a:r>
            <a:r>
              <a:rPr lang="vi-VN" sz="1400" b="1">
                <a:solidFill>
                  <a:srgbClr val="FF0000"/>
                </a:solidFill>
                <a:latin typeface="Times New Roman" pitchFamily="18" charset="0"/>
              </a:rPr>
              <a:t> Cercetări viitoare privind fizica vidului au fost efectuat de către </a:t>
            </a:r>
            <a:r>
              <a:rPr lang="vi-VN" sz="1400" b="1">
                <a:solidFill>
                  <a:srgbClr val="FF0000"/>
                </a:solidFill>
                <a:latin typeface="Times New Roman" pitchFamily="18" charset="0"/>
                <a:hlinkClick r:id="rId11" tooltip="Otto von Guericke"/>
              </a:rPr>
              <a:t>Otto von Guericke</a:t>
            </a:r>
            <a:r>
              <a:rPr lang="vi-VN" sz="1400" b="1">
                <a:solidFill>
                  <a:srgbClr val="FF0000"/>
                </a:solidFill>
                <a:latin typeface="Times New Roman" pitchFamily="18" charset="0"/>
              </a:rPr>
              <a:t>. El a menționat corect că atmosfera Pamantului cuprinde planeta noastră ca un înveliș, cu o densitate graduală, în scădere odată cu altitudinea. El a ajuns la concluzia că trebuie să existe un vid, un spațiu gol între Pământ și Lună.</a:t>
            </a:r>
            <a:endParaRPr lang="ro-RO" sz="1400" b="1">
              <a:solidFill>
                <a:srgbClr val="FF0000"/>
              </a:solidFill>
              <a:latin typeface="Constantia" pitchFamily="18" charset="0"/>
            </a:endParaRPr>
          </a:p>
        </p:txBody>
      </p:sp>
      <p:sp>
        <p:nvSpPr>
          <p:cNvPr id="7174" name="TextBox 14"/>
          <p:cNvSpPr txBox="1">
            <a:spLocks noChangeArrowheads="1"/>
          </p:cNvSpPr>
          <p:nvPr/>
        </p:nvSpPr>
        <p:spPr bwMode="auto">
          <a:xfrm>
            <a:off x="285750" y="4071938"/>
            <a:ext cx="2857500" cy="307975"/>
          </a:xfrm>
          <a:prstGeom prst="rect">
            <a:avLst/>
          </a:prstGeom>
          <a:noFill/>
          <a:ln w="9525">
            <a:noFill/>
            <a:miter lim="800000"/>
            <a:headEnd/>
            <a:tailEnd/>
          </a:ln>
        </p:spPr>
        <p:txBody>
          <a:bodyPr>
            <a:spAutoFit/>
          </a:bodyPr>
          <a:lstStyle/>
          <a:p>
            <a:r>
              <a:rPr lang="vi-VN" sz="1400" b="1">
                <a:latin typeface="Times New Roman" pitchFamily="18" charset="0"/>
              </a:rPr>
              <a:t>Diferențe orbită - spațiul cosmic</a:t>
            </a:r>
          </a:p>
        </p:txBody>
      </p:sp>
      <p:sp>
        <p:nvSpPr>
          <p:cNvPr id="16" name="TextBox 15"/>
          <p:cNvSpPr txBox="1"/>
          <p:nvPr/>
        </p:nvSpPr>
        <p:spPr>
          <a:xfrm>
            <a:off x="285750" y="4357688"/>
            <a:ext cx="6143625" cy="2246312"/>
          </a:xfrm>
          <a:prstGeom prst="rect">
            <a:avLst/>
          </a:prstGeom>
          <a:noFill/>
        </p:spPr>
        <p:txBody>
          <a:bodyPr>
            <a:spAutoFit/>
          </a:bodyPr>
          <a:lstStyle/>
          <a:p>
            <a:pPr fontAlgn="auto">
              <a:spcBef>
                <a:spcPts val="0"/>
              </a:spcBef>
              <a:spcAft>
                <a:spcPts val="0"/>
              </a:spcAft>
              <a:defRPr/>
            </a:pPr>
            <a:r>
              <a:rPr lang="vi-VN" sz="1400" b="1" dirty="0">
                <a:solidFill>
                  <a:schemeClr val="accent3"/>
                </a:solidFill>
                <a:latin typeface="+mn-lt"/>
                <a:cs typeface="+mn-cs"/>
              </a:rPr>
              <a:t>Pentru a efectua un </a:t>
            </a:r>
            <a:r>
              <a:rPr lang="vi-VN" sz="1400" b="1" dirty="0">
                <a:solidFill>
                  <a:schemeClr val="accent3"/>
                </a:solidFill>
                <a:latin typeface="+mn-lt"/>
                <a:cs typeface="+mn-cs"/>
                <a:hlinkClick r:id="rId12" tooltip="Zbor spațial — pagină inexistentă"/>
              </a:rPr>
              <a:t>zbor spațial</a:t>
            </a:r>
            <a:r>
              <a:rPr lang="vi-VN" sz="1400" b="1" dirty="0">
                <a:solidFill>
                  <a:schemeClr val="accent3"/>
                </a:solidFill>
                <a:latin typeface="+mn-lt"/>
                <a:cs typeface="+mn-cs"/>
              </a:rPr>
              <a:t> orbital, o </a:t>
            </a:r>
            <a:r>
              <a:rPr lang="vi-VN" sz="1400" b="1" dirty="0">
                <a:solidFill>
                  <a:schemeClr val="accent3"/>
                </a:solidFill>
                <a:latin typeface="+mn-lt"/>
                <a:cs typeface="+mn-cs"/>
                <a:hlinkClick r:id="rId13" tooltip="Navă spațială"/>
              </a:rPr>
              <a:t>navă spațială</a:t>
            </a:r>
            <a:r>
              <a:rPr lang="vi-VN" sz="1400" b="1" dirty="0">
                <a:solidFill>
                  <a:schemeClr val="accent3"/>
                </a:solidFill>
                <a:latin typeface="+mn-lt"/>
                <a:cs typeface="+mn-cs"/>
              </a:rPr>
              <a:t> trebuie să depășească viteza de zbor suborbitală. O navă spațială nu intră pe orbită până când acesta nu se deplasează cu o viteză suficient de mare, astfel încât </a:t>
            </a:r>
            <a:r>
              <a:rPr lang="vi-VN" sz="1400" b="1" dirty="0">
                <a:solidFill>
                  <a:schemeClr val="accent3"/>
                </a:solidFill>
                <a:latin typeface="+mn-lt"/>
                <a:cs typeface="+mn-cs"/>
                <a:hlinkClick r:id="rId14" tooltip="Accelerația"/>
              </a:rPr>
              <a:t>accelerația</a:t>
            </a:r>
            <a:r>
              <a:rPr lang="vi-VN" sz="1400" b="1" dirty="0">
                <a:solidFill>
                  <a:schemeClr val="accent3"/>
                </a:solidFill>
                <a:latin typeface="+mn-lt"/>
                <a:cs typeface="+mn-cs"/>
              </a:rPr>
              <a:t> sa să fie mai mică sau egală cu accelerația </a:t>
            </a:r>
            <a:r>
              <a:rPr lang="vi-VN" sz="1400" b="1" dirty="0">
                <a:solidFill>
                  <a:schemeClr val="accent3"/>
                </a:solidFill>
                <a:latin typeface="+mn-lt"/>
                <a:cs typeface="+mn-cs"/>
                <a:hlinkClick r:id="rId15" tooltip="Forța centripetă — pagină inexistentă"/>
              </a:rPr>
              <a:t>centripetă</a:t>
            </a:r>
            <a:r>
              <a:rPr lang="vi-VN" sz="1400" b="1" dirty="0">
                <a:solidFill>
                  <a:schemeClr val="accent3"/>
                </a:solidFill>
                <a:latin typeface="+mn-lt"/>
                <a:cs typeface="+mn-cs"/>
              </a:rPr>
              <a:t> cauzată de viteza sa în mișcare circulară. Deci, pentru a intra pe orbită, o navă spațială nu trebuie să ajungă doar în spațiul respectiv, dar, de asemenea, trebuie să atingă o viteză suficientă orbitală. Pentru a trece pe orbita joasă a </a:t>
            </a:r>
            <a:r>
              <a:rPr lang="vi-VN" sz="1400" b="1" dirty="0">
                <a:solidFill>
                  <a:schemeClr val="accent3"/>
                </a:solidFill>
                <a:latin typeface="+mn-lt"/>
                <a:cs typeface="+mn-cs"/>
                <a:hlinkClick r:id="rId16" tooltip="Pământ"/>
              </a:rPr>
              <a:t>Pământului</a:t>
            </a:r>
            <a:r>
              <a:rPr lang="vi-VN" sz="1400" b="1" dirty="0">
                <a:solidFill>
                  <a:schemeClr val="accent3"/>
                </a:solidFill>
                <a:latin typeface="+mn-lt"/>
                <a:cs typeface="+mn-cs"/>
              </a:rPr>
              <a:t> o navă trebuie să atingă viteza de 7,900 m/s (28,400 km/h sau 17,700 mph), pentru comparație cel mai rapid avion realizat vreodată a atins viteza de 2,200 m/s (7,900 km/h sau 4,900 mph) (în </a:t>
            </a:r>
            <a:r>
              <a:rPr lang="vi-VN" sz="1400" b="1" dirty="0">
                <a:solidFill>
                  <a:schemeClr val="accent3"/>
                </a:solidFill>
                <a:latin typeface="+mn-lt"/>
                <a:cs typeface="+mn-cs"/>
                <a:hlinkClick r:id="rId17" tooltip="1967"/>
              </a:rPr>
              <a:t>1967</a:t>
            </a:r>
            <a:r>
              <a:rPr lang="vi-VN" sz="1400" b="1" dirty="0">
                <a:solidFill>
                  <a:schemeClr val="accent3"/>
                </a:solidFill>
                <a:latin typeface="+mn-lt"/>
                <a:cs typeface="+mn-cs"/>
              </a:rPr>
              <a:t>, aeronava </a:t>
            </a:r>
            <a:r>
              <a:rPr lang="vi-VN" sz="1400" b="1" dirty="0">
                <a:solidFill>
                  <a:schemeClr val="accent3"/>
                </a:solidFill>
                <a:latin typeface="+mn-lt"/>
                <a:cs typeface="+mn-cs"/>
                <a:hlinkClick r:id="rId18" tooltip="America de Nord"/>
              </a:rPr>
              <a:t>nord-americană</a:t>
            </a:r>
            <a:r>
              <a:rPr lang="vi-VN" sz="1400" b="1" dirty="0">
                <a:solidFill>
                  <a:schemeClr val="accent3"/>
                </a:solidFill>
                <a:latin typeface="+mn-lt"/>
                <a:cs typeface="+mn-cs"/>
              </a:rPr>
              <a:t> </a:t>
            </a:r>
            <a:r>
              <a:rPr lang="vi-VN" sz="1400" b="1" dirty="0">
                <a:solidFill>
                  <a:schemeClr val="accent3"/>
                </a:solidFill>
                <a:latin typeface="+mn-lt"/>
                <a:cs typeface="+mn-cs"/>
                <a:hlinkClick r:id="rId19" tooltip="X-15"/>
              </a:rPr>
              <a:t>X-15</a:t>
            </a:r>
            <a:r>
              <a:rPr lang="vi-VN" sz="1400" b="1" dirty="0">
                <a:solidFill>
                  <a:schemeClr val="accent3"/>
                </a:solidFill>
                <a:latin typeface="+mn-lt"/>
                <a:cs typeface="+mn-cs"/>
              </a:rPr>
              <a:t>).</a:t>
            </a:r>
            <a:endParaRPr lang="ro-RO" sz="1400" b="1" dirty="0">
              <a:solidFill>
                <a:schemeClr val="accent3"/>
              </a:solidFill>
              <a:latin typeface="+mn-lt"/>
              <a:cs typeface="+mn-cs"/>
            </a:endParaRPr>
          </a:p>
        </p:txBody>
      </p:sp>
      <p:pic>
        <p:nvPicPr>
          <p:cNvPr id="17" name="Picture 16" descr="300px-Aurora-SpaceShuttle-EO.jpg"/>
          <p:cNvPicPr>
            <a:picLocks noChangeAspect="1"/>
          </p:cNvPicPr>
          <p:nvPr/>
        </p:nvPicPr>
        <p:blipFill>
          <a:blip r:embed="rId20" cstate="print"/>
          <a:stretch>
            <a:fillRect/>
          </a:stretch>
        </p:blipFill>
        <p:spPr>
          <a:xfrm>
            <a:off x="6429388" y="3571876"/>
            <a:ext cx="2571768" cy="2643206"/>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ransition spd="slow" advTm="5000">
    <p:randomBa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20.jpg"/>
          <p:cNvPicPr>
            <a:picLocks noChangeAspect="1"/>
          </p:cNvPicPr>
          <p:nvPr/>
        </p:nvPicPr>
        <p:blipFill>
          <a:blip r:embed="rId2" cstate="print"/>
          <a:stretch>
            <a:fillRect/>
          </a:stretch>
        </p:blipFill>
        <p:spPr>
          <a:xfrm>
            <a:off x="1079500" y="1320800"/>
            <a:ext cx="6985000" cy="42164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spd="slow" advTm="5000">
    <p:randomBa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pollo11.jpg"/>
          <p:cNvPicPr>
            <a:picLocks noChangeAspect="1"/>
          </p:cNvPicPr>
          <p:nvPr/>
        </p:nvPicPr>
        <p:blipFill>
          <a:blip r:embed="rId2" cstate="print"/>
          <a:stretch>
            <a:fillRect/>
          </a:stretch>
        </p:blipFill>
        <p:spPr>
          <a:xfrm>
            <a:off x="1285852" y="785794"/>
            <a:ext cx="6715172" cy="478634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slow" advTm="5000">
    <p:randomBa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una-aselen.jpg"/>
          <p:cNvPicPr>
            <a:picLocks noChangeAspect="1"/>
          </p:cNvPicPr>
          <p:nvPr/>
        </p:nvPicPr>
        <p:blipFill>
          <a:blip r:embed="rId2" cstate="print"/>
          <a:stretch>
            <a:fillRect/>
          </a:stretch>
        </p:blipFill>
        <p:spPr>
          <a:xfrm>
            <a:off x="1000100" y="857232"/>
            <a:ext cx="7072362" cy="5000660"/>
          </a:xfrm>
          <a:prstGeom prst="roundRect">
            <a:avLst>
              <a:gd name="adj" fmla="val 2208"/>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36867" name="TextBox 4"/>
          <p:cNvSpPr txBox="1">
            <a:spLocks noChangeArrowheads="1"/>
          </p:cNvSpPr>
          <p:nvPr/>
        </p:nvSpPr>
        <p:spPr bwMode="auto">
          <a:xfrm>
            <a:off x="1500188" y="1071563"/>
            <a:ext cx="2000250" cy="646112"/>
          </a:xfrm>
          <a:prstGeom prst="rect">
            <a:avLst/>
          </a:prstGeom>
          <a:noFill/>
          <a:ln w="9525">
            <a:noFill/>
            <a:miter lim="800000"/>
            <a:headEnd/>
            <a:tailEnd/>
          </a:ln>
        </p:spPr>
        <p:txBody>
          <a:bodyPr>
            <a:spAutoFit/>
          </a:bodyPr>
          <a:lstStyle/>
          <a:p>
            <a:r>
              <a:rPr lang="vi-VN" b="1">
                <a:latin typeface="Times New Roman" pitchFamily="18" charset="0"/>
              </a:rPr>
              <a:t>Edwin Aldrin pe Lună (1969</a:t>
            </a:r>
            <a:r>
              <a:rPr lang="ro-RO" b="1">
                <a:latin typeface="Constantia" pitchFamily="18" charset="0"/>
              </a:rPr>
              <a:t>)</a:t>
            </a:r>
          </a:p>
        </p:txBody>
      </p:sp>
    </p:spTree>
  </p:cSld>
  <p:clrMapOvr>
    <a:masterClrMapping/>
  </p:clrMapOvr>
  <p:transition spd="slow" advTm="5000">
    <p:randomBa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571480"/>
            <a:ext cx="4110038" cy="771516"/>
          </a:xfrm>
        </p:spPr>
        <p:txBody>
          <a:bodyPr>
            <a:normAutofit fontScale="90000"/>
          </a:bodyPr>
          <a:lstStyle/>
          <a:p>
            <a:pPr fontAlgn="auto">
              <a:spcAft>
                <a:spcPts val="0"/>
              </a:spcAft>
              <a:defRPr/>
            </a:pPr>
            <a:r>
              <a:rPr lang="ro-RO" sz="3200" dirty="0" smtClean="0">
                <a:hlinkClick r:id="rId2"/>
              </a:rPr>
              <a:t>Discursul lui W. Churchill</a:t>
            </a:r>
            <a:endParaRPr lang="ro-RO" sz="3200" dirty="0"/>
          </a:p>
        </p:txBody>
      </p:sp>
      <p:sp>
        <p:nvSpPr>
          <p:cNvPr id="3" name="Subtitle 2"/>
          <p:cNvSpPr>
            <a:spLocks noGrp="1"/>
          </p:cNvSpPr>
          <p:nvPr>
            <p:ph type="subTitle" idx="1"/>
          </p:nvPr>
        </p:nvSpPr>
        <p:spPr>
          <a:xfrm>
            <a:off x="714375" y="1643063"/>
            <a:ext cx="2286000" cy="1500187"/>
          </a:xfrm>
        </p:spPr>
        <p:txBody>
          <a:bodyPr>
            <a:normAutofit/>
          </a:bodyPr>
          <a:lstStyle/>
          <a:p>
            <a:pPr marR="0" algn="l">
              <a:lnSpc>
                <a:spcPct val="80000"/>
              </a:lnSpc>
            </a:pPr>
            <a:r>
              <a:rPr lang="vi-VN" sz="1400" b="1" smtClean="0"/>
              <a:t>Pe 5 martie 1946 Winston Churchill, cel care condusese guvernul britanic în timpul celui de-al doilea război mondial, vorbea într-un discurs despre aşa numita "Cortină de Fier".</a:t>
            </a:r>
            <a:endParaRPr lang="ro-RO" sz="1400" smtClean="0"/>
          </a:p>
        </p:txBody>
      </p:sp>
      <p:sp>
        <p:nvSpPr>
          <p:cNvPr id="4" name="TextBox 3"/>
          <p:cNvSpPr txBox="1"/>
          <p:nvPr/>
        </p:nvSpPr>
        <p:spPr>
          <a:xfrm>
            <a:off x="142875" y="3286125"/>
            <a:ext cx="3429000" cy="2954338"/>
          </a:xfrm>
          <a:prstGeom prst="rect">
            <a:avLst/>
          </a:prstGeom>
          <a:noFill/>
        </p:spPr>
        <p:txBody>
          <a:bodyPr>
            <a:spAutoFit/>
          </a:bodyPr>
          <a:lstStyle/>
          <a:p>
            <a:pPr fontAlgn="auto">
              <a:spcBef>
                <a:spcPts val="0"/>
              </a:spcBef>
              <a:spcAft>
                <a:spcPts val="0"/>
              </a:spcAft>
              <a:defRPr/>
            </a:pPr>
            <a:r>
              <a:rPr lang="vi-VN" sz="1200" b="1" dirty="0">
                <a:solidFill>
                  <a:schemeClr val="bg2">
                    <a:lumMod val="50000"/>
                  </a:schemeClr>
                </a:solidFill>
                <a:latin typeface="+mn-lt"/>
                <a:cs typeface="+mn-cs"/>
              </a:rPr>
              <a:t>Era pentru prima oară când divizarea Europei - provocată de controlul sovietic asupra estului continentului - era descrisă astfel. </a:t>
            </a:r>
          </a:p>
          <a:p>
            <a:pPr fontAlgn="auto">
              <a:spcBef>
                <a:spcPts val="0"/>
              </a:spcBef>
              <a:spcAft>
                <a:spcPts val="0"/>
              </a:spcAft>
              <a:defRPr/>
            </a:pPr>
            <a:r>
              <a:rPr lang="vi-VN" sz="1200" b="1" dirty="0">
                <a:solidFill>
                  <a:schemeClr val="bg2">
                    <a:lumMod val="50000"/>
                  </a:schemeClr>
                </a:solidFill>
                <a:latin typeface="+mn-lt"/>
                <a:cs typeface="+mn-cs"/>
              </a:rPr>
              <a:t>Iniţial, discursul domnului Churchill nu s-a bucurat de prea mult succes, însă - în anul următor - apelul lui la unitatea statelor democratice împotriva expansionismului sovietic devenise politică de stat in Marea Britanie şi în Statele Unite. </a:t>
            </a:r>
          </a:p>
          <a:p>
            <a:pPr fontAlgn="auto">
              <a:spcBef>
                <a:spcPts val="0"/>
              </a:spcBef>
              <a:spcAft>
                <a:spcPts val="0"/>
              </a:spcAft>
              <a:defRPr/>
            </a:pPr>
            <a:r>
              <a:rPr lang="vi-VN" sz="1200" b="1" dirty="0">
                <a:solidFill>
                  <a:schemeClr val="bg2">
                    <a:lumMod val="50000"/>
                  </a:schemeClr>
                </a:solidFill>
                <a:latin typeface="+mn-lt"/>
                <a:cs typeface="+mn-cs"/>
              </a:rPr>
              <a:t>În plus, la scurtă vreme după acest discurs istoric, Cortina de Fier devenea o prezenţă fizică: sateliţii din estul Europei ai URSS ridicau garduri de fier ghimpat între ei şi vecinii din Europa de Vest.</a:t>
            </a:r>
          </a:p>
          <a:p>
            <a:pPr fontAlgn="auto">
              <a:spcBef>
                <a:spcPts val="0"/>
              </a:spcBef>
              <a:spcAft>
                <a:spcPts val="0"/>
              </a:spcAft>
              <a:defRPr/>
            </a:pPr>
            <a:endParaRPr lang="ro-RO" dirty="0">
              <a:latin typeface="+mn-lt"/>
              <a:cs typeface="+mn-cs"/>
            </a:endParaRPr>
          </a:p>
        </p:txBody>
      </p:sp>
      <p:pic>
        <p:nvPicPr>
          <p:cNvPr id="37893" name="Picture 4" descr="20050415135938churchill203.jpg"/>
          <p:cNvPicPr>
            <a:picLocks noChangeAspect="1"/>
          </p:cNvPicPr>
          <p:nvPr/>
        </p:nvPicPr>
        <p:blipFill>
          <a:blip r:embed="rId3" cstate="print"/>
          <a:srcRect/>
          <a:stretch>
            <a:fillRect/>
          </a:stretch>
        </p:blipFill>
        <p:spPr bwMode="auto">
          <a:xfrm>
            <a:off x="3571875" y="1500188"/>
            <a:ext cx="4071938" cy="2857500"/>
          </a:xfrm>
          <a:prstGeom prst="rect">
            <a:avLst/>
          </a:prstGeom>
          <a:noFill/>
          <a:ln w="9525">
            <a:noFill/>
            <a:miter lim="800000"/>
            <a:headEnd/>
            <a:tailEnd/>
          </a:ln>
        </p:spPr>
      </p:pic>
      <p:sp>
        <p:nvSpPr>
          <p:cNvPr id="37894" name="TextBox 5"/>
          <p:cNvSpPr txBox="1">
            <a:spLocks noChangeArrowheads="1"/>
          </p:cNvSpPr>
          <p:nvPr/>
        </p:nvSpPr>
        <p:spPr bwMode="auto">
          <a:xfrm>
            <a:off x="3857625" y="4714875"/>
            <a:ext cx="3643313" cy="923925"/>
          </a:xfrm>
          <a:prstGeom prst="rect">
            <a:avLst/>
          </a:prstGeom>
          <a:noFill/>
          <a:ln w="9525">
            <a:noFill/>
            <a:miter lim="800000"/>
            <a:headEnd/>
            <a:tailEnd/>
          </a:ln>
        </p:spPr>
        <p:txBody>
          <a:bodyPr>
            <a:spAutoFit/>
          </a:bodyPr>
          <a:lstStyle/>
          <a:p>
            <a:r>
              <a:rPr lang="vi-VN">
                <a:latin typeface="Times New Roman" pitchFamily="18" charset="0"/>
              </a:rPr>
              <a:t>Winston Churchill avertiza asupra pericolului divizării Europei de o "Cortină de Fier" </a:t>
            </a:r>
            <a:endParaRPr lang="ro-RO">
              <a:latin typeface="Constantia" pitchFamily="18" charset="0"/>
            </a:endParaRPr>
          </a:p>
        </p:txBody>
      </p:sp>
    </p:spTree>
  </p:cSld>
  <p:clrMapOvr>
    <a:masterClrMapping/>
  </p:clrMapOvr>
  <p:transition spd="slow" advTm="5000">
    <p:randomBa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5720" y="642918"/>
            <a:ext cx="4110038" cy="771516"/>
          </a:xfrm>
        </p:spPr>
        <p:txBody>
          <a:bodyPr>
            <a:noAutofit/>
          </a:bodyPr>
          <a:lstStyle/>
          <a:p>
            <a:pPr fontAlgn="auto">
              <a:spcAft>
                <a:spcPts val="0"/>
              </a:spcAft>
              <a:defRPr/>
            </a:pPr>
            <a:r>
              <a:rPr lang="ro-RO" sz="3200" dirty="0" smtClean="0"/>
              <a:t>Cortina de Fier</a:t>
            </a:r>
            <a:endParaRPr lang="ro-RO" sz="3200" dirty="0"/>
          </a:p>
        </p:txBody>
      </p:sp>
      <p:sp>
        <p:nvSpPr>
          <p:cNvPr id="3" name="Subtitle 2"/>
          <p:cNvSpPr>
            <a:spLocks noGrp="1"/>
          </p:cNvSpPr>
          <p:nvPr>
            <p:ph type="subTitle" idx="1"/>
          </p:nvPr>
        </p:nvSpPr>
        <p:spPr>
          <a:xfrm>
            <a:off x="3429000" y="1571625"/>
            <a:ext cx="4959350" cy="5000625"/>
          </a:xfrm>
        </p:spPr>
        <p:txBody>
          <a:bodyPr>
            <a:normAutofit/>
          </a:bodyPr>
          <a:lstStyle/>
          <a:p>
            <a:pPr marR="0">
              <a:lnSpc>
                <a:spcPct val="80000"/>
              </a:lnSpc>
            </a:pPr>
            <a:r>
              <a:rPr lang="vi-VN" sz="1400" b="1" smtClean="0"/>
              <a:t>Aflat la Fulton, Missouri, în Statele Unite, pentru a primi un premiu onorific, Winston Chruchill rostea acum 60 de ani cuvintele istorice: </a:t>
            </a:r>
          </a:p>
          <a:p>
            <a:pPr marR="0">
              <a:lnSpc>
                <a:spcPct val="80000"/>
              </a:lnSpc>
            </a:pPr>
            <a:r>
              <a:rPr lang="vi-VN" sz="1400" b="1" smtClean="0"/>
              <a:t>"De la Stettin la Marea Baltică, de la Trieste la Marea Adriatică, s-a pogorât o Cortină de Fier asura continentului. În spatele ei au rămas toate capitalele din vechile state ale Europei Centrale şi de Est: Varşovia, Berlin, Praga, Viena, Budapesta, Belgrad, Bucureşti şi Sofia."</a:t>
            </a:r>
          </a:p>
          <a:p>
            <a:pPr marR="0">
              <a:lnSpc>
                <a:spcPct val="80000"/>
              </a:lnSpc>
            </a:pPr>
            <a:r>
              <a:rPr lang="vi-VN" sz="1400" b="1" smtClean="0"/>
              <a:t>Winston Churchill folosise pentru prima dată termenul de "cortină de fier" într-o telegramă confidenţială adresată preşedintelui Statelor Unite, Harry Truman, în mai 1945 - la numai patru zile de la sfârşitul celui de-al doilea răboi mondial în Europa.</a:t>
            </a:r>
          </a:p>
          <a:p>
            <a:pPr marR="0">
              <a:lnSpc>
                <a:spcPct val="80000"/>
              </a:lnSpc>
            </a:pPr>
            <a:r>
              <a:rPr lang="vi-VN" sz="1400" b="1" smtClean="0"/>
              <a:t>Winston Churchill era îngrijorat de intenţia URSS de a instala regimuri politice "prietene" în sud-estul Europei, în particular în Polonia. </a:t>
            </a:r>
          </a:p>
          <a:p>
            <a:pPr marR="0">
              <a:lnSpc>
                <a:spcPct val="80000"/>
              </a:lnSpc>
            </a:pPr>
            <a:r>
              <a:rPr lang="vi-VN" sz="1400" b="1" smtClean="0"/>
              <a:t>Termenul "Cortină de Fier" fusese împrumutat de Winston Churchill, probabil fără să-şi dea seama, de la şeful propagandei naziste, Josef Goebbels, care făcuse predicţia că înfrângerea Germaniei ar fi condus la divizarea Europei.</a:t>
            </a:r>
          </a:p>
          <a:p>
            <a:pPr marR="0">
              <a:lnSpc>
                <a:spcPct val="80000"/>
              </a:lnSpc>
            </a:pPr>
            <a:r>
              <a:rPr lang="vi-VN" sz="1400" b="1" smtClean="0"/>
              <a:t>În orice caz, conceptul de "Cortină de Fier" nu a intrat în vocabularul uzual până la discursul ţinut de domnul Churchill la Fulton, în SUA</a:t>
            </a:r>
            <a:r>
              <a:rPr lang="vi-VN" sz="1400" smtClean="0"/>
              <a:t>. </a:t>
            </a:r>
          </a:p>
          <a:p>
            <a:pPr marR="0">
              <a:lnSpc>
                <a:spcPct val="80000"/>
              </a:lnSpc>
            </a:pPr>
            <a:endParaRPr lang="ro-RO" sz="1400" smtClean="0"/>
          </a:p>
        </p:txBody>
      </p:sp>
      <p:pic>
        <p:nvPicPr>
          <p:cNvPr id="38916" name="Picture 3" descr="20050805143459truman203.jpg"/>
          <p:cNvPicPr>
            <a:picLocks noChangeAspect="1"/>
          </p:cNvPicPr>
          <p:nvPr/>
        </p:nvPicPr>
        <p:blipFill>
          <a:blip r:embed="rId2" cstate="print"/>
          <a:srcRect/>
          <a:stretch>
            <a:fillRect/>
          </a:stretch>
        </p:blipFill>
        <p:spPr bwMode="auto">
          <a:xfrm>
            <a:off x="571500" y="2214563"/>
            <a:ext cx="2500313" cy="3071812"/>
          </a:xfrm>
          <a:prstGeom prst="rect">
            <a:avLst/>
          </a:prstGeom>
          <a:noFill/>
          <a:ln w="9525">
            <a:noFill/>
            <a:miter lim="800000"/>
            <a:headEnd/>
            <a:tailEnd/>
          </a:ln>
        </p:spPr>
      </p:pic>
      <p:sp>
        <p:nvSpPr>
          <p:cNvPr id="38917" name="TextBox 4"/>
          <p:cNvSpPr txBox="1">
            <a:spLocks noChangeArrowheads="1"/>
          </p:cNvSpPr>
          <p:nvPr/>
        </p:nvSpPr>
        <p:spPr bwMode="auto">
          <a:xfrm>
            <a:off x="500063" y="5572125"/>
            <a:ext cx="2714625" cy="923925"/>
          </a:xfrm>
          <a:prstGeom prst="rect">
            <a:avLst/>
          </a:prstGeom>
          <a:noFill/>
          <a:ln w="9525">
            <a:noFill/>
            <a:miter lim="800000"/>
            <a:headEnd/>
            <a:tailEnd/>
          </a:ln>
        </p:spPr>
        <p:txBody>
          <a:bodyPr>
            <a:spAutoFit/>
          </a:bodyPr>
          <a:lstStyle/>
          <a:p>
            <a:r>
              <a:rPr lang="vi-VN">
                <a:latin typeface="Times New Roman" pitchFamily="18" charset="0"/>
              </a:rPr>
              <a:t>Preşedintele Truman s-a aflat în sală - la Fulton - în 1946.</a:t>
            </a:r>
            <a:endParaRPr lang="ro-RO">
              <a:latin typeface="Constantia" pitchFamily="18" charset="0"/>
            </a:endParaRPr>
          </a:p>
        </p:txBody>
      </p:sp>
    </p:spTree>
  </p:cSld>
  <p:clrMapOvr>
    <a:masterClrMapping/>
  </p:clrMapOvr>
  <p:transition spd="slow" advTm="5000">
    <p:randomBa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928670"/>
            <a:ext cx="7851648" cy="357190"/>
          </a:xfrm>
        </p:spPr>
        <p:txBody>
          <a:bodyPr>
            <a:normAutofit fontScale="90000"/>
          </a:bodyPr>
          <a:lstStyle/>
          <a:p>
            <a:pPr fontAlgn="auto">
              <a:spcAft>
                <a:spcPts val="0"/>
              </a:spcAft>
              <a:defRPr/>
            </a:pPr>
            <a:r>
              <a:rPr lang="ro-RO" dirty="0" smtClean="0"/>
              <a:t>Pericolul stalinist</a:t>
            </a:r>
            <a:endParaRPr lang="ro-RO" dirty="0"/>
          </a:p>
        </p:txBody>
      </p:sp>
      <p:sp>
        <p:nvSpPr>
          <p:cNvPr id="3" name="Subtitle 2"/>
          <p:cNvSpPr>
            <a:spLocks noGrp="1"/>
          </p:cNvSpPr>
          <p:nvPr>
            <p:ph type="subTitle" idx="1"/>
          </p:nvPr>
        </p:nvSpPr>
        <p:spPr>
          <a:xfrm>
            <a:off x="214313" y="2000250"/>
            <a:ext cx="5173662" cy="4357688"/>
          </a:xfrm>
        </p:spPr>
        <p:txBody>
          <a:bodyPr>
            <a:normAutofit/>
          </a:bodyPr>
          <a:lstStyle/>
          <a:p>
            <a:pPr marR="0" algn="l">
              <a:lnSpc>
                <a:spcPct val="80000"/>
              </a:lnSpc>
            </a:pPr>
            <a:r>
              <a:rPr lang="vi-VN" sz="1200" b="1" i="1" smtClean="0">
                <a:solidFill>
                  <a:srgbClr val="292A45"/>
                </a:solidFill>
              </a:rPr>
              <a:t>Acolo, el şi-a exprimat punctul de vedere asupra pericolelor pe care ar fi urmat să le înfrunte principalele democraţii ale lumii la sfârşitul războiului.</a:t>
            </a:r>
          </a:p>
          <a:p>
            <a:pPr marR="0" algn="l">
              <a:lnSpc>
                <a:spcPct val="80000"/>
              </a:lnSpc>
            </a:pPr>
            <a:r>
              <a:rPr lang="vi-VN" sz="1200" b="1" i="1" smtClean="0">
                <a:solidFill>
                  <a:srgbClr val="292A45"/>
                </a:solidFill>
              </a:rPr>
              <a:t>La ora respectivă Winston Churchill putea să vorbească mult mai pe şleau, întrucât nu mai era prim ministru. </a:t>
            </a:r>
          </a:p>
          <a:p>
            <a:pPr marR="0" algn="l">
              <a:lnSpc>
                <a:spcPct val="80000"/>
              </a:lnSpc>
            </a:pPr>
            <a:r>
              <a:rPr lang="vi-VN" sz="1200" b="1" i="1" smtClean="0">
                <a:solidFill>
                  <a:srgbClr val="292A45"/>
                </a:solidFill>
              </a:rPr>
              <a:t>Partidul său - Partidul Conservator - pierduse alegerile în favoarea Partidului Laburist care promitea renaşterea socială, naţionalizarea pe scară largă şi un program generos de asistenţă socială.</a:t>
            </a:r>
          </a:p>
          <a:p>
            <a:pPr marR="0" algn="l">
              <a:lnSpc>
                <a:spcPct val="80000"/>
              </a:lnSpc>
            </a:pPr>
            <a:r>
              <a:rPr lang="vi-VN" sz="1200" b="1" i="1" smtClean="0">
                <a:solidFill>
                  <a:srgbClr val="292A45"/>
                </a:solidFill>
              </a:rPr>
              <a:t>Dar, chiar şi ca lider al opoziţiei britanice, autoritatea domnului Churchill pe plan internaţional era de netăgăduit. </a:t>
            </a:r>
          </a:p>
          <a:p>
            <a:pPr marR="0" algn="l">
              <a:lnSpc>
                <a:spcPct val="80000"/>
              </a:lnSpc>
            </a:pPr>
            <a:r>
              <a:rPr lang="vi-VN" sz="1200" b="1" i="1" smtClean="0">
                <a:solidFill>
                  <a:srgbClr val="292A45"/>
                </a:solidFill>
              </a:rPr>
              <a:t>În orice caz, între cei veniţi să-i asculte discursul de la Fulton se afla însuşi preşedintele Truman. </a:t>
            </a:r>
          </a:p>
          <a:p>
            <a:pPr marR="0" algn="l">
              <a:lnSpc>
                <a:spcPct val="80000"/>
              </a:lnSpc>
            </a:pPr>
            <a:r>
              <a:rPr lang="vi-VN" sz="1200" b="1" i="1" smtClean="0">
                <a:solidFill>
                  <a:srgbClr val="292A45"/>
                </a:solidFill>
              </a:rPr>
              <a:t>Winston Churchill era - totuşi - unul dintre cei trei mari conducători aliaţi care câştigaseră cel de-al doilea război mondial. </a:t>
            </a:r>
          </a:p>
          <a:p>
            <a:pPr marR="0" algn="l">
              <a:lnSpc>
                <a:spcPct val="80000"/>
              </a:lnSpc>
            </a:pPr>
            <a:r>
              <a:rPr lang="vi-VN" sz="1200" b="1" i="1" smtClean="0">
                <a:solidFill>
                  <a:srgbClr val="292A45"/>
                </a:solidFill>
              </a:rPr>
              <a:t>Ceilalţi doi erau preşedintele SUA, Franklin Roosevelt şi liderul URSS, Iosif Stalin. </a:t>
            </a:r>
          </a:p>
          <a:p>
            <a:pPr marR="0" algn="l">
              <a:lnSpc>
                <a:spcPct val="80000"/>
              </a:lnSpc>
            </a:pPr>
            <a:r>
              <a:rPr lang="vi-VN" sz="1200" b="1" i="1" smtClean="0">
                <a:solidFill>
                  <a:srgbClr val="292A45"/>
                </a:solidFill>
              </a:rPr>
              <a:t>Mai mult: războiul declanşat de nazişti confirmase predicţiile domnului Churchill de la mijlocul anilor '30 când avertiza asupra pericolului unor dictatori ca Hitler. </a:t>
            </a:r>
          </a:p>
          <a:p>
            <a:pPr marR="0" algn="l">
              <a:lnSpc>
                <a:spcPct val="80000"/>
              </a:lnSpc>
            </a:pPr>
            <a:r>
              <a:rPr lang="vi-VN" sz="1200" b="1" i="1" smtClean="0">
                <a:solidFill>
                  <a:srgbClr val="292A45"/>
                </a:solidFill>
              </a:rPr>
              <a:t>Dar, la vremea la care îşi ţinea discursul de la Fulton, Winston Churchill era îngrijorat de un alt tip de dictatură. </a:t>
            </a:r>
          </a:p>
          <a:p>
            <a:pPr marR="0" algn="l">
              <a:lnSpc>
                <a:spcPct val="80000"/>
              </a:lnSpc>
            </a:pPr>
            <a:r>
              <a:rPr lang="vi-VN" sz="1200" b="1" i="1" smtClean="0">
                <a:solidFill>
                  <a:srgbClr val="292A45"/>
                </a:solidFill>
              </a:rPr>
              <a:t>El credea că pericolul venea dinspre singurul dictator rămas în viaţă la sfârşitul războiului: Stalin. </a:t>
            </a:r>
          </a:p>
          <a:p>
            <a:pPr marR="0">
              <a:lnSpc>
                <a:spcPct val="80000"/>
              </a:lnSpc>
            </a:pPr>
            <a:endParaRPr lang="ro-RO" sz="1000" smtClean="0"/>
          </a:p>
        </p:txBody>
      </p:sp>
      <p:pic>
        <p:nvPicPr>
          <p:cNvPr id="39940" name="Picture 3" descr="20050718161524potsdam_203.jpg"/>
          <p:cNvPicPr>
            <a:picLocks noChangeAspect="1"/>
          </p:cNvPicPr>
          <p:nvPr/>
        </p:nvPicPr>
        <p:blipFill>
          <a:blip r:embed="rId2" cstate="print"/>
          <a:srcRect/>
          <a:stretch>
            <a:fillRect/>
          </a:stretch>
        </p:blipFill>
        <p:spPr bwMode="auto">
          <a:xfrm>
            <a:off x="5357813" y="2071688"/>
            <a:ext cx="3357562" cy="3143250"/>
          </a:xfrm>
          <a:prstGeom prst="rect">
            <a:avLst/>
          </a:prstGeom>
          <a:noFill/>
          <a:ln w="9525">
            <a:noFill/>
            <a:miter lim="800000"/>
            <a:headEnd/>
            <a:tailEnd/>
          </a:ln>
        </p:spPr>
      </p:pic>
      <p:sp>
        <p:nvSpPr>
          <p:cNvPr id="39941" name="TextBox 4"/>
          <p:cNvSpPr txBox="1">
            <a:spLocks noChangeArrowheads="1"/>
          </p:cNvSpPr>
          <p:nvPr/>
        </p:nvSpPr>
        <p:spPr bwMode="auto">
          <a:xfrm>
            <a:off x="5857875" y="5357813"/>
            <a:ext cx="2571750" cy="830262"/>
          </a:xfrm>
          <a:prstGeom prst="rect">
            <a:avLst/>
          </a:prstGeom>
          <a:noFill/>
          <a:ln w="9525">
            <a:noFill/>
            <a:miter lim="800000"/>
            <a:headEnd/>
            <a:tailEnd/>
          </a:ln>
        </p:spPr>
        <p:txBody>
          <a:bodyPr>
            <a:spAutoFit/>
          </a:bodyPr>
          <a:lstStyle/>
          <a:p>
            <a:r>
              <a:rPr lang="ro-RO" sz="1200" b="1">
                <a:latin typeface="Constantia" pitchFamily="18" charset="0"/>
              </a:rPr>
              <a:t>Winston Churchill, Harry Truman şi Iosif Stalin la conferinţa de la Postdam, din iulie 1945</a:t>
            </a:r>
          </a:p>
        </p:txBody>
      </p:sp>
    </p:spTree>
  </p:cSld>
  <p:clrMapOvr>
    <a:masterClrMapping/>
  </p:clrMapOvr>
  <p:transition spd="slow" advTm="5000">
    <p:randomBa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714356"/>
            <a:ext cx="7253310" cy="928694"/>
          </a:xfrm>
        </p:spPr>
        <p:txBody>
          <a:bodyPr/>
          <a:lstStyle/>
          <a:p>
            <a:pPr fontAlgn="auto">
              <a:spcAft>
                <a:spcPts val="0"/>
              </a:spcAft>
              <a:defRPr/>
            </a:pPr>
            <a:r>
              <a:rPr lang="vi-VN" sz="3600" dirty="0" smtClean="0"/>
              <a:t>Relaţie specială anglo-saxonă</a:t>
            </a:r>
            <a:endParaRPr lang="ro-RO" sz="3600" dirty="0"/>
          </a:p>
        </p:txBody>
      </p:sp>
      <p:sp>
        <p:nvSpPr>
          <p:cNvPr id="3" name="Subtitle 2"/>
          <p:cNvSpPr>
            <a:spLocks noGrp="1"/>
          </p:cNvSpPr>
          <p:nvPr>
            <p:ph type="subTitle" idx="1"/>
          </p:nvPr>
        </p:nvSpPr>
        <p:spPr>
          <a:xfrm>
            <a:off x="2500313" y="1928813"/>
            <a:ext cx="6215062" cy="4929187"/>
          </a:xfrm>
        </p:spPr>
        <p:txBody>
          <a:bodyPr>
            <a:normAutofit/>
          </a:bodyPr>
          <a:lstStyle/>
          <a:p>
            <a:pPr marR="0">
              <a:lnSpc>
                <a:spcPct val="80000"/>
              </a:lnSpc>
            </a:pPr>
            <a:r>
              <a:rPr lang="vi-VN" sz="1400" b="1" smtClean="0">
                <a:solidFill>
                  <a:srgbClr val="292A45"/>
                </a:solidFill>
              </a:rPr>
              <a:t>Aşa că a îndemnat la prudenţă:</a:t>
            </a:r>
          </a:p>
          <a:p>
            <a:pPr marR="0">
              <a:lnSpc>
                <a:spcPct val="80000"/>
              </a:lnSpc>
            </a:pPr>
            <a:r>
              <a:rPr lang="vi-VN" sz="1400" b="1" smtClean="0">
                <a:solidFill>
                  <a:srgbClr val="292A45"/>
                </a:solidFill>
              </a:rPr>
              <a:t>"În această perioada dificilă, nu este treaba noastră să intervenim cu forţa în treburile interne ale unor ţări pe care nu le-am cucerit în război. Dar nu trebuie să ne oprim din a susţine fără teamă minunatele principii ale libertăţii şi drepturilor omului, care reprezintă moştenirea comună a lumii anglo-saxone."</a:t>
            </a:r>
          </a:p>
          <a:p>
            <a:pPr marR="0">
              <a:lnSpc>
                <a:spcPct val="80000"/>
              </a:lnSpc>
            </a:pPr>
            <a:r>
              <a:rPr lang="vi-VN" sz="1400" b="1" smtClean="0">
                <a:solidFill>
                  <a:srgbClr val="292A45"/>
                </a:solidFill>
              </a:rPr>
              <a:t>Prudenţa lui Churchill era determinată de două considerente principale.</a:t>
            </a:r>
          </a:p>
          <a:p>
            <a:pPr marR="0">
              <a:lnSpc>
                <a:spcPct val="80000"/>
              </a:lnSpc>
            </a:pPr>
            <a:r>
              <a:rPr lang="vi-VN" sz="1400" b="1" smtClean="0">
                <a:solidFill>
                  <a:srgbClr val="292A45"/>
                </a:solidFill>
              </a:rPr>
              <a:t>În primul rând, Vestul nu putea face mare lucru pentru a opri instalarea controlului sovietic asupra ţărilor din Europa Centrală şi de Est, în care se afla deja Armata Roşie. </a:t>
            </a:r>
          </a:p>
          <a:p>
            <a:pPr marR="0">
              <a:lnSpc>
                <a:spcPct val="80000"/>
              </a:lnSpc>
            </a:pPr>
            <a:r>
              <a:rPr lang="vi-VN" sz="1400" b="1" smtClean="0">
                <a:solidFill>
                  <a:srgbClr val="292A45"/>
                </a:solidFill>
              </a:rPr>
              <a:t>În al doilea rând, alianţa din timpul războiului cu URSS nu fusese suspendată încă. </a:t>
            </a:r>
          </a:p>
          <a:p>
            <a:pPr marR="0">
              <a:lnSpc>
                <a:spcPct val="80000"/>
              </a:lnSpc>
            </a:pPr>
            <a:r>
              <a:rPr lang="vi-VN" sz="1400" b="1" smtClean="0">
                <a:solidFill>
                  <a:srgbClr val="292A45"/>
                </a:solidFill>
              </a:rPr>
              <a:t>În discursul său de la Fulton, domnul Churchill şi-a exprimat "adânca admiraţie şi respectul faţă de poporul rus" şi faţă de persoana pe care a descris-o drept "camaradul meu din timpul războiului, Mareşalul Stalin".</a:t>
            </a:r>
          </a:p>
          <a:p>
            <a:pPr marR="0">
              <a:lnSpc>
                <a:spcPct val="80000"/>
              </a:lnSpc>
            </a:pPr>
            <a:r>
              <a:rPr lang="vi-VN" sz="1400" b="1" smtClean="0">
                <a:solidFill>
                  <a:srgbClr val="292A45"/>
                </a:solidFill>
              </a:rPr>
              <a:t>Cu toate acestea, sfatul dat de Winston Churchill democraţiilor de la acea oră mergea dincolo de nevoia de a disemina valorile democratice în jurul lumii. </a:t>
            </a:r>
          </a:p>
          <a:p>
            <a:pPr marR="0">
              <a:lnSpc>
                <a:spcPct val="80000"/>
              </a:lnSpc>
            </a:pPr>
            <a:r>
              <a:rPr lang="vi-VN" sz="1400" b="1" smtClean="0">
                <a:solidFill>
                  <a:srgbClr val="292A45"/>
                </a:solidFill>
              </a:rPr>
              <a:t>El a cerut să se creeze "o relaţie specială" între cele două democraţii principale, Statele Unite şi Marea Britanie, prin alianţă politică şi cooperare militară. </a:t>
            </a:r>
          </a:p>
          <a:p>
            <a:pPr marR="0">
              <a:lnSpc>
                <a:spcPct val="80000"/>
              </a:lnSpc>
            </a:pPr>
            <a:r>
              <a:rPr lang="vi-VN" sz="1400" b="1" smtClean="0">
                <a:solidFill>
                  <a:srgbClr val="292A45"/>
                </a:solidFill>
              </a:rPr>
              <a:t>În ciuda divergenţelor ocazionale, această relaţie a supravieţuit căderii Cortinei de Fier, produsă la sfârşitul Războiului Rece</a:t>
            </a:r>
            <a:r>
              <a:rPr lang="vi-VN" sz="1400" smtClean="0"/>
              <a:t>.</a:t>
            </a:r>
          </a:p>
          <a:p>
            <a:pPr marR="0">
              <a:lnSpc>
                <a:spcPct val="80000"/>
              </a:lnSpc>
            </a:pPr>
            <a:endParaRPr lang="ro-RO" sz="1400" smtClean="0"/>
          </a:p>
        </p:txBody>
      </p:sp>
      <p:pic>
        <p:nvPicPr>
          <p:cNvPr id="40964" name="Picture 3" descr="20050805205101truman203.jpg"/>
          <p:cNvPicPr>
            <a:picLocks noChangeAspect="1"/>
          </p:cNvPicPr>
          <p:nvPr/>
        </p:nvPicPr>
        <p:blipFill>
          <a:blip r:embed="rId2" cstate="print"/>
          <a:srcRect/>
          <a:stretch>
            <a:fillRect/>
          </a:stretch>
        </p:blipFill>
        <p:spPr bwMode="auto">
          <a:xfrm>
            <a:off x="428625" y="2143125"/>
            <a:ext cx="1933575" cy="1643063"/>
          </a:xfrm>
          <a:prstGeom prst="rect">
            <a:avLst/>
          </a:prstGeom>
          <a:noFill/>
          <a:ln w="9525">
            <a:noFill/>
            <a:miter lim="800000"/>
            <a:headEnd/>
            <a:tailEnd/>
          </a:ln>
        </p:spPr>
      </p:pic>
      <p:sp>
        <p:nvSpPr>
          <p:cNvPr id="5" name="TextBox 4"/>
          <p:cNvSpPr txBox="1"/>
          <p:nvPr/>
        </p:nvSpPr>
        <p:spPr>
          <a:xfrm flipH="1">
            <a:off x="571500" y="4214813"/>
            <a:ext cx="1571625" cy="1754187"/>
          </a:xfrm>
          <a:prstGeom prst="rect">
            <a:avLst/>
          </a:prstGeom>
          <a:noFill/>
        </p:spPr>
        <p:txBody>
          <a:bodyPr>
            <a:spAutoFit/>
          </a:bodyPr>
          <a:lstStyle/>
          <a:p>
            <a:pPr fontAlgn="auto">
              <a:spcBef>
                <a:spcPts val="0"/>
              </a:spcBef>
              <a:spcAft>
                <a:spcPts val="0"/>
              </a:spcAft>
              <a:defRPr/>
            </a:pPr>
            <a:r>
              <a:rPr lang="vi-VN" dirty="0">
                <a:solidFill>
                  <a:schemeClr val="tx2">
                    <a:lumMod val="10000"/>
                  </a:schemeClr>
                </a:solidFill>
                <a:latin typeface="+mn-lt"/>
                <a:cs typeface="+mn-cs"/>
              </a:rPr>
              <a:t>Stalin încă era privit de mulţi ca unul dintre aliaţii care au câştigat războiul</a:t>
            </a:r>
            <a:endParaRPr lang="ro-RO" dirty="0">
              <a:solidFill>
                <a:schemeClr val="tx2">
                  <a:lumMod val="10000"/>
                </a:schemeClr>
              </a:solidFill>
              <a:latin typeface="+mn-lt"/>
              <a:cs typeface="+mn-cs"/>
            </a:endParaRPr>
          </a:p>
        </p:txBody>
      </p:sp>
    </p:spTree>
  </p:cSld>
  <p:clrMapOvr>
    <a:masterClrMapping/>
  </p:clrMapOvr>
  <p:transition spd="slow" advTm="5000">
    <p:randomBa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371600"/>
            <a:ext cx="7851648" cy="200012"/>
          </a:xfrm>
        </p:spPr>
        <p:txBody>
          <a:bodyPr>
            <a:noAutofit/>
          </a:bodyPr>
          <a:lstStyle/>
          <a:p>
            <a:pPr fontAlgn="auto">
              <a:spcAft>
                <a:spcPts val="0"/>
              </a:spcAft>
              <a:defRPr/>
            </a:pPr>
            <a:r>
              <a:rPr lang="vi-VN" sz="3600" dirty="0" smtClean="0"/>
              <a:t>SUA: pilonul puterii mondiale</a:t>
            </a:r>
            <a:endParaRPr lang="ro-RO" sz="3600" dirty="0"/>
          </a:p>
        </p:txBody>
      </p:sp>
      <p:sp>
        <p:nvSpPr>
          <p:cNvPr id="3" name="Subtitle 2"/>
          <p:cNvSpPr>
            <a:spLocks noGrp="1"/>
          </p:cNvSpPr>
          <p:nvPr>
            <p:ph type="subTitle" idx="1"/>
          </p:nvPr>
        </p:nvSpPr>
        <p:spPr>
          <a:xfrm>
            <a:off x="214313" y="1785938"/>
            <a:ext cx="6143625" cy="4857750"/>
          </a:xfrm>
        </p:spPr>
        <p:txBody>
          <a:bodyPr>
            <a:normAutofit/>
          </a:bodyPr>
          <a:lstStyle/>
          <a:p>
            <a:pPr marR="0" algn="l">
              <a:lnSpc>
                <a:spcPct val="80000"/>
              </a:lnSpc>
            </a:pPr>
            <a:endParaRPr lang="vi-VN" sz="1200" b="1" smtClean="0"/>
          </a:p>
          <a:p>
            <a:pPr marR="0" algn="l">
              <a:lnSpc>
                <a:spcPct val="80000"/>
              </a:lnSpc>
            </a:pPr>
            <a:r>
              <a:rPr lang="vi-VN" sz="1200" b="1" smtClean="0"/>
              <a:t>Zidul Berlinului a fost 'încarnarea' Cortinei de Fier</a:t>
            </a:r>
          </a:p>
          <a:p>
            <a:pPr marR="0" algn="l">
              <a:lnSpc>
                <a:spcPct val="80000"/>
              </a:lnSpc>
            </a:pPr>
            <a:r>
              <a:rPr lang="vi-VN" sz="1200" b="1" smtClean="0"/>
              <a:t>Deşi domnul Churchill spera să păstreze Marea Britanie pe poziţia a treia între marile puteri mondiale, el era pe deplin conştient că rolul cheie în contracararea influenţei sovietice îl puteau avea doar Statele Unite.</a:t>
            </a:r>
          </a:p>
          <a:p>
            <a:pPr marR="0" algn="l">
              <a:lnSpc>
                <a:spcPct val="80000"/>
              </a:lnSpc>
            </a:pPr>
            <a:r>
              <a:rPr lang="vi-VN" sz="1200" b="1" smtClean="0"/>
              <a:t>De altfel, scopul principal al discursului său de la Fulton era să angajeze Washingtonul în această luptă, să-l alerteze pe preşedintele Truman faţă de pericolul sovietic şi să evite revenirea SUA la politica izolaţionistă din perioada interbelică.</a:t>
            </a:r>
          </a:p>
          <a:p>
            <a:pPr marR="0" algn="l">
              <a:lnSpc>
                <a:spcPct val="80000"/>
              </a:lnSpc>
            </a:pPr>
            <a:r>
              <a:rPr lang="vi-VN" sz="1200" b="1" smtClean="0"/>
              <a:t>"Statele Unite sunt pilonul puterii mondiale," spunea Winston Churchill în 1946. "E un moment solemn pentru democraţia americană. Statele Unite sunt principala putere a lumii, iar acestui lucru i se adaugă o responsabilitate enormă pentru viitorul omenirii".</a:t>
            </a:r>
          </a:p>
          <a:p>
            <a:pPr marR="0" algn="l">
              <a:lnSpc>
                <a:spcPct val="80000"/>
              </a:lnSpc>
            </a:pPr>
            <a:r>
              <a:rPr lang="vi-VN" sz="1200" b="1" smtClean="0"/>
              <a:t>Referirile la "Cortina de Fier" şi la expansiunea Uniunii Sovietice l-au revoltat pe Stalin. </a:t>
            </a:r>
          </a:p>
          <a:p>
            <a:pPr marR="0" algn="l">
              <a:lnSpc>
                <a:spcPct val="80000"/>
              </a:lnSpc>
            </a:pPr>
            <a:r>
              <a:rPr lang="vi-VN" sz="1200" b="1" smtClean="0"/>
              <a:t>El l-a comparat pe Winston Churchill cu Hitler şi a spus că este un "războinic" ce visează la dominaţia rasei anglo-saxone. </a:t>
            </a:r>
          </a:p>
          <a:p>
            <a:pPr marR="0" algn="l">
              <a:lnSpc>
                <a:spcPct val="80000"/>
              </a:lnSpc>
            </a:pPr>
            <a:r>
              <a:rPr lang="vi-VN" sz="1200" b="1" smtClean="0"/>
              <a:t>Discursul lui Churchill a fost publicat în presa sovietică abia în anul 1990.</a:t>
            </a:r>
          </a:p>
          <a:p>
            <a:pPr marR="0" algn="l">
              <a:lnSpc>
                <a:spcPct val="80000"/>
              </a:lnSpc>
            </a:pPr>
            <a:r>
              <a:rPr lang="vi-VN" sz="1200" b="1" smtClean="0"/>
              <a:t>Dar şi în Marea Britanie, şi chiar în Statele Unite, discursul a fost primit iniţial cu reţinere. Alianţa cu URSS din timpul războiului continua să aibă rădăcini puternice atât în rândul politicienilor, cât şi al publicului.</a:t>
            </a:r>
          </a:p>
          <a:p>
            <a:pPr marR="0" algn="l">
              <a:lnSpc>
                <a:spcPct val="80000"/>
              </a:lnSpc>
            </a:pPr>
            <a:r>
              <a:rPr lang="vi-VN" sz="1200" b="1" smtClean="0"/>
              <a:t>Noul guvern laburist britanic s-a disociat de acest discurs şi de politicile propuse în el de fostul premier. </a:t>
            </a:r>
          </a:p>
          <a:p>
            <a:pPr marR="0" algn="l">
              <a:lnSpc>
                <a:spcPct val="80000"/>
              </a:lnSpc>
            </a:pPr>
            <a:r>
              <a:rPr lang="vi-VN" sz="1200" b="1" smtClean="0"/>
              <a:t>Iar ziarul The Times comenta că "democraţiile occidentale şi comunismul au multe de învăţat reciproc". </a:t>
            </a:r>
          </a:p>
          <a:p>
            <a:pPr marR="0" algn="l">
              <a:lnSpc>
                <a:spcPct val="80000"/>
              </a:lnSpc>
            </a:pPr>
            <a:r>
              <a:rPr lang="vi-VN" sz="1200" b="1" smtClean="0"/>
              <a:t>Cu toate aceste, politicienii din SUA şi Marea Britanie, începeau deja să formuleze strategii politice bazate pe principii similare celor enunţate de Winston Churchill.</a:t>
            </a:r>
          </a:p>
          <a:p>
            <a:pPr marR="0">
              <a:lnSpc>
                <a:spcPct val="80000"/>
              </a:lnSpc>
            </a:pPr>
            <a:endParaRPr lang="ro-RO" sz="1200" smtClean="0"/>
          </a:p>
        </p:txBody>
      </p:sp>
      <p:pic>
        <p:nvPicPr>
          <p:cNvPr id="41988" name="Picture 3" descr="20050705202144_39798901_wall203new.jpg"/>
          <p:cNvPicPr>
            <a:picLocks noChangeAspect="1"/>
          </p:cNvPicPr>
          <p:nvPr/>
        </p:nvPicPr>
        <p:blipFill>
          <a:blip r:embed="rId2" cstate="print"/>
          <a:srcRect/>
          <a:stretch>
            <a:fillRect/>
          </a:stretch>
        </p:blipFill>
        <p:spPr bwMode="auto">
          <a:xfrm>
            <a:off x="6572250" y="1928813"/>
            <a:ext cx="2214563" cy="2571750"/>
          </a:xfrm>
          <a:prstGeom prst="rect">
            <a:avLst/>
          </a:prstGeom>
          <a:noFill/>
          <a:ln w="9525">
            <a:noFill/>
            <a:miter lim="800000"/>
            <a:headEnd/>
            <a:tailEnd/>
          </a:ln>
        </p:spPr>
      </p:pic>
      <p:sp>
        <p:nvSpPr>
          <p:cNvPr id="5" name="TextBox 4"/>
          <p:cNvSpPr txBox="1"/>
          <p:nvPr/>
        </p:nvSpPr>
        <p:spPr>
          <a:xfrm>
            <a:off x="6643688" y="4714875"/>
            <a:ext cx="2000250" cy="923925"/>
          </a:xfrm>
          <a:prstGeom prst="rect">
            <a:avLst/>
          </a:prstGeom>
          <a:noFill/>
        </p:spPr>
        <p:txBody>
          <a:bodyPr>
            <a:spAutoFit/>
          </a:bodyPr>
          <a:lstStyle/>
          <a:p>
            <a:pPr fontAlgn="auto">
              <a:spcBef>
                <a:spcPts val="0"/>
              </a:spcBef>
              <a:spcAft>
                <a:spcPts val="0"/>
              </a:spcAft>
              <a:defRPr/>
            </a:pPr>
            <a:r>
              <a:rPr lang="ro-RO" dirty="0">
                <a:solidFill>
                  <a:schemeClr val="tx2">
                    <a:lumMod val="10000"/>
                  </a:schemeClr>
                </a:solidFill>
                <a:latin typeface="+mn-lt"/>
                <a:cs typeface="+mn-cs"/>
              </a:rPr>
              <a:t>Zidul Berlinului a fost 'încarnarea' Cortinei de Fier</a:t>
            </a:r>
            <a:endParaRPr lang="ro-RO" dirty="0">
              <a:solidFill>
                <a:schemeClr val="tx2">
                  <a:lumMod val="10000"/>
                </a:schemeClr>
              </a:solidFill>
              <a:latin typeface="+mn-lt"/>
              <a:cs typeface="+mn-cs"/>
            </a:endParaRPr>
          </a:p>
        </p:txBody>
      </p:sp>
    </p:spTree>
  </p:cSld>
  <p:clrMapOvr>
    <a:masterClrMapping/>
  </p:clrMapOvr>
  <p:transition spd="slow" advTm="5000">
    <p:randomBa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14290"/>
            <a:ext cx="5708508" cy="1185882"/>
          </a:xfrm>
        </p:spPr>
        <p:txBody>
          <a:bodyPr/>
          <a:lstStyle/>
          <a:p>
            <a:pPr fontAlgn="auto">
              <a:spcAft>
                <a:spcPts val="0"/>
              </a:spcAft>
              <a:defRPr/>
            </a:pPr>
            <a:r>
              <a:rPr lang="vi-VN" sz="3600" dirty="0" smtClean="0"/>
              <a:t>Războiul Rece</a:t>
            </a:r>
            <a:endParaRPr lang="ro-RO" sz="3600" dirty="0"/>
          </a:p>
        </p:txBody>
      </p:sp>
      <p:sp>
        <p:nvSpPr>
          <p:cNvPr id="3" name="Subtitle 2"/>
          <p:cNvSpPr>
            <a:spLocks noGrp="1"/>
          </p:cNvSpPr>
          <p:nvPr>
            <p:ph type="subTitle" idx="1"/>
          </p:nvPr>
        </p:nvSpPr>
        <p:spPr>
          <a:xfrm>
            <a:off x="2857500" y="1500188"/>
            <a:ext cx="5530850" cy="5214937"/>
          </a:xfrm>
        </p:spPr>
        <p:txBody>
          <a:bodyPr>
            <a:normAutofit/>
          </a:bodyPr>
          <a:lstStyle/>
          <a:p>
            <a:pPr marR="0">
              <a:lnSpc>
                <a:spcPct val="80000"/>
              </a:lnSpc>
            </a:pPr>
            <a:r>
              <a:rPr lang="vi-VN" sz="1400" b="1" smtClean="0"/>
              <a:t>Dar aceste noi politici au fost adoptate de abia în 1947 - un an mai târziu. Atunci suflul îngheţat al Războiului Rece începuse deja să se facă simţit pe măsură ce Stalin îşi întărea controlul asupra noilor regimuri "prietene" din Europa Centrală şi de Est. </a:t>
            </a:r>
          </a:p>
          <a:p>
            <a:pPr marR="0">
              <a:lnSpc>
                <a:spcPct val="80000"/>
              </a:lnSpc>
            </a:pPr>
            <a:r>
              <a:rPr lang="vi-VN" sz="1400" b="1" smtClean="0"/>
              <a:t>La mijlocul lui 1948 cele mai multe dintre prezicerile făcute de Churchill se adeveriseră: </a:t>
            </a:r>
          </a:p>
          <a:p>
            <a:pPr marR="0">
              <a:lnSpc>
                <a:spcPct val="80000"/>
              </a:lnSpc>
            </a:pPr>
            <a:r>
              <a:rPr lang="vi-VN" sz="1400" b="1" smtClean="0"/>
              <a:t>Ultimele iluzii privind intenţiile lui Stalin se risipiseră odată cu formarea Cominformului, în 1947 - organizaţia de coordonare a regimurilor comuniste din Europa. </a:t>
            </a:r>
          </a:p>
          <a:p>
            <a:pPr marR="0">
              <a:lnSpc>
                <a:spcPct val="80000"/>
              </a:lnSpc>
            </a:pPr>
            <a:r>
              <a:rPr lang="vi-VN" sz="1400" b="1" smtClean="0"/>
              <a:t>A urmat lovitura de stat comunistă de la Praga, din februarie 1948. Şi apoi, câteva luni mai târziu, a început blocada Berlinului - de către sovietici - care a condus la doi ani de aprovizionare pe calea aerului - de către puterile occidentale - a locuitorilor din Berlinul de Vest. </a:t>
            </a:r>
          </a:p>
          <a:p>
            <a:pPr marR="0">
              <a:lnSpc>
                <a:spcPct val="80000"/>
              </a:lnSpc>
            </a:pPr>
            <a:r>
              <a:rPr lang="vi-VN" sz="1400" b="1" smtClean="0"/>
              <a:t>Cortina de Fier a rămas ferm în poziţie până în 1989 când - unul după altul - s-au prăbuşit toate regimurile comuniste din Europa.</a:t>
            </a:r>
          </a:p>
          <a:p>
            <a:pPr marR="0">
              <a:lnSpc>
                <a:spcPct val="80000"/>
              </a:lnSpc>
            </a:pPr>
            <a:r>
              <a:rPr lang="vi-VN" sz="1400" b="1" smtClean="0"/>
              <a:t>Winston Churchill însuşi a spus despre discursul din martie 1946 că a fost cel mai mai important pe care l-a rostit vreodată. </a:t>
            </a:r>
          </a:p>
          <a:p>
            <a:pPr marR="0">
              <a:lnSpc>
                <a:spcPct val="80000"/>
              </a:lnSpc>
            </a:pPr>
            <a:r>
              <a:rPr lang="vi-VN" sz="1400" b="1" smtClean="0"/>
              <a:t>Există şi voci care afirmă că poate mai important a fost discursul cel de la Zurich, ţinut câteva luni mai târziu, când Winston Churchill şi-a expus viziunea privind crearea unui Uniuni Europene pe care el a explicat-o drept "înfiinţarea unui fel de Statele Unite ale Europei".</a:t>
            </a:r>
          </a:p>
          <a:p>
            <a:pPr marR="0">
              <a:lnSpc>
                <a:spcPct val="80000"/>
              </a:lnSpc>
            </a:pPr>
            <a:endParaRPr lang="ro-RO" sz="1400" smtClean="0"/>
          </a:p>
        </p:txBody>
      </p:sp>
      <p:pic>
        <p:nvPicPr>
          <p:cNvPr id="43012" name="Picture 1" descr="http://www.bbc.co.uk/f/t.gif"/>
          <p:cNvPicPr>
            <a:picLocks noChangeAspect="1" noChangeArrowheads="1"/>
          </p:cNvPicPr>
          <p:nvPr/>
        </p:nvPicPr>
        <p:blipFill>
          <a:blip r:embed="rId2"/>
          <a:srcRect/>
          <a:stretch>
            <a:fillRect/>
          </a:stretch>
        </p:blipFill>
        <p:spPr bwMode="auto">
          <a:xfrm>
            <a:off x="0" y="0"/>
            <a:ext cx="47625" cy="9525"/>
          </a:xfrm>
          <a:prstGeom prst="rect">
            <a:avLst/>
          </a:prstGeom>
          <a:noFill/>
          <a:ln w="9525">
            <a:noFill/>
            <a:miter lim="800000"/>
            <a:headEnd/>
            <a:tailEnd/>
          </a:ln>
        </p:spPr>
      </p:pic>
      <p:pic>
        <p:nvPicPr>
          <p:cNvPr id="43013" name="Picture 2" descr="Winston Churchill"/>
          <p:cNvPicPr>
            <a:picLocks noChangeAspect="1" noChangeArrowheads="1"/>
          </p:cNvPicPr>
          <p:nvPr/>
        </p:nvPicPr>
        <p:blipFill>
          <a:blip r:embed="rId3" cstate="print"/>
          <a:srcRect/>
          <a:stretch>
            <a:fillRect/>
          </a:stretch>
        </p:blipFill>
        <p:spPr bwMode="auto">
          <a:xfrm>
            <a:off x="357188" y="1928813"/>
            <a:ext cx="1933575" cy="2286000"/>
          </a:xfrm>
          <a:prstGeom prst="rect">
            <a:avLst/>
          </a:prstGeom>
          <a:noFill/>
          <a:ln w="9525">
            <a:noFill/>
            <a:miter lim="800000"/>
            <a:headEnd/>
            <a:tailEnd/>
          </a:ln>
        </p:spPr>
      </p:pic>
      <p:sp>
        <p:nvSpPr>
          <p:cNvPr id="7" name="TextBox 6"/>
          <p:cNvSpPr txBox="1"/>
          <p:nvPr/>
        </p:nvSpPr>
        <p:spPr>
          <a:xfrm>
            <a:off x="428625" y="4643438"/>
            <a:ext cx="1928813" cy="954087"/>
          </a:xfrm>
          <a:prstGeom prst="rect">
            <a:avLst/>
          </a:prstGeom>
          <a:noFill/>
        </p:spPr>
        <p:txBody>
          <a:bodyPr>
            <a:spAutoFit/>
          </a:bodyPr>
          <a:lstStyle/>
          <a:p>
            <a:pPr fontAlgn="auto">
              <a:spcBef>
                <a:spcPts val="0"/>
              </a:spcBef>
              <a:spcAft>
                <a:spcPts val="0"/>
              </a:spcAft>
              <a:defRPr/>
            </a:pPr>
            <a:r>
              <a:rPr lang="ro-RO" sz="1400" b="1" dirty="0">
                <a:solidFill>
                  <a:schemeClr val="tx2">
                    <a:lumMod val="10000"/>
                  </a:schemeClr>
                </a:solidFill>
                <a:latin typeface="+mn-lt"/>
                <a:cs typeface="+mn-cs"/>
              </a:rPr>
              <a:t>Winston Churchill a avut viziunea viitoarei Uniuni Europene.</a:t>
            </a:r>
            <a:endParaRPr lang="ro-RO" sz="1400" b="1" dirty="0">
              <a:solidFill>
                <a:schemeClr val="tx2">
                  <a:lumMod val="10000"/>
                </a:schemeClr>
              </a:solidFill>
              <a:latin typeface="+mn-lt"/>
              <a:cs typeface="+mn-cs"/>
            </a:endParaRPr>
          </a:p>
        </p:txBody>
      </p:sp>
    </p:spTree>
  </p:cSld>
  <p:clrMapOvr>
    <a:masterClrMapping/>
  </p:clrMapOvr>
  <p:transition spd="slow" advTm="5000">
    <p:randomBa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istemul solar.jpg"/>
          <p:cNvPicPr>
            <a:picLocks noChangeAspect="1"/>
          </p:cNvPicPr>
          <p:nvPr/>
        </p:nvPicPr>
        <p:blipFill>
          <a:blip r:embed="rId2" cstate="print"/>
          <a:stretch>
            <a:fillRect/>
          </a:stretch>
        </p:blipFill>
        <p:spPr>
          <a:xfrm>
            <a:off x="428625" y="0"/>
            <a:ext cx="9144000" cy="6858000"/>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
        <p:nvSpPr>
          <p:cNvPr id="8195" name="Rectangle 1"/>
          <p:cNvSpPr>
            <a:spLocks noChangeArrowheads="1"/>
          </p:cNvSpPr>
          <p:nvPr/>
        </p:nvSpPr>
        <p:spPr bwMode="auto">
          <a:xfrm>
            <a:off x="5000625" y="2714625"/>
            <a:ext cx="4714875" cy="1446213"/>
          </a:xfrm>
          <a:prstGeom prst="rect">
            <a:avLst/>
          </a:prstGeom>
          <a:noFill/>
          <a:ln w="9525">
            <a:noFill/>
            <a:miter lim="800000"/>
            <a:headEnd/>
            <a:tailEnd/>
          </a:ln>
        </p:spPr>
        <p:txBody>
          <a:bodyPr anchor="ctr">
            <a:spAutoFit/>
          </a:bodyPr>
          <a:lstStyle/>
          <a:p>
            <a:pPr algn="ctr"/>
            <a:r>
              <a:rPr lang="ro-RO" sz="4400" b="1" i="1">
                <a:solidFill>
                  <a:srgbClr val="FF0000"/>
                </a:solidFill>
                <a:latin typeface="Calibri" pitchFamily="34" charset="0"/>
                <a:ea typeface="Times New Roman" pitchFamily="18" charset="0"/>
                <a:cs typeface="Comic Sans MS" pitchFamily="66" charset="0"/>
              </a:rPr>
              <a:t>Planetele Sistemului Solar </a:t>
            </a:r>
            <a:endParaRPr lang="ro-RO" sz="4400">
              <a:ea typeface="Times New Roman" pitchFamily="18" charset="0"/>
            </a:endParaRPr>
          </a:p>
        </p:txBody>
      </p:sp>
    </p:spTree>
  </p:cSld>
  <p:clrMapOvr>
    <a:masterClrMapping/>
  </p:clrMapOvr>
  <p:transition spd="slow" advTm="5000">
    <p:randomBa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48" y="1071546"/>
            <a:ext cx="7762900" cy="1143008"/>
          </a:xfrm>
        </p:spPr>
        <p:txBody>
          <a:bodyPr>
            <a:normAutofit fontScale="90000"/>
          </a:bodyPr>
          <a:lstStyle/>
          <a:p>
            <a:pPr fontAlgn="auto">
              <a:spcAft>
                <a:spcPts val="0"/>
              </a:spcAft>
              <a:defRPr/>
            </a:pPr>
            <a:r>
              <a:rPr lang="ro-RO" dirty="0" smtClean="0"/>
              <a:t/>
            </a:r>
            <a:br>
              <a:rPr lang="ro-RO" dirty="0" smtClean="0"/>
            </a:br>
            <a:endParaRPr lang="ro-RO" dirty="0"/>
          </a:p>
        </p:txBody>
      </p:sp>
      <p:sp>
        <p:nvSpPr>
          <p:cNvPr id="3" name="TextBox 2"/>
          <p:cNvSpPr txBox="1"/>
          <p:nvPr/>
        </p:nvSpPr>
        <p:spPr>
          <a:xfrm>
            <a:off x="571472" y="214290"/>
            <a:ext cx="3714776" cy="769441"/>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fontAlgn="auto">
              <a:spcBef>
                <a:spcPts val="0"/>
              </a:spcBef>
              <a:spcAft>
                <a:spcPts val="0"/>
              </a:spcAft>
              <a:defRPr/>
            </a:pPr>
            <a:r>
              <a:rPr lang="ro-RO" sz="4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onotype Corsiva" pitchFamily="66" charset="0"/>
                <a:cs typeface="+mn-cs"/>
              </a:rPr>
              <a:t>MERCUR</a:t>
            </a:r>
          </a:p>
        </p:txBody>
      </p:sp>
      <p:pic>
        <p:nvPicPr>
          <p:cNvPr id="6" name="Picture 5" descr="209132main_color_mercury.jpg"/>
          <p:cNvPicPr>
            <a:picLocks noChangeAspect="1"/>
          </p:cNvPicPr>
          <p:nvPr/>
        </p:nvPicPr>
        <p:blipFill>
          <a:blip r:embed="rId2" cstate="print"/>
          <a:stretch>
            <a:fillRect/>
          </a:stretch>
        </p:blipFill>
        <p:spPr>
          <a:xfrm>
            <a:off x="-285784" y="1142984"/>
            <a:ext cx="4214794" cy="421481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7" name="TextBox 6"/>
          <p:cNvSpPr txBox="1"/>
          <p:nvPr/>
        </p:nvSpPr>
        <p:spPr>
          <a:xfrm>
            <a:off x="3428992" y="1214422"/>
            <a:ext cx="5429288" cy="5386090"/>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fontAlgn="ctr">
              <a:spcBef>
                <a:spcPts val="0"/>
              </a:spcBef>
              <a:spcAft>
                <a:spcPts val="0"/>
              </a:spcAft>
              <a:defRPr/>
            </a:pPr>
            <a:r>
              <a:rPr lang="ro-RO" sz="1400" dirty="0"/>
              <a:t>Mercur este planeta cea mai apropiata de Soare, aflandu-se la numai 0,387 ua. Pe bolta cereasca pare sa se deplaseze mai repede decat alte planete si de aceea oamenii au hotarat sa-i dea numele zeului comertului la romani, Mercur. Suprafata sa este foarte asemanatoare cu cea a Lunii, presata cu numeroase cratere meteoritice. Soarele vazut de pe Mercur, pe cerul mercurian vesnic negru (din cauza lipsei atmosferei), are un diametru aparent de 2,5 ori mai mare decat atunci cand este vazut de pe Pamant. </a:t>
            </a:r>
          </a:p>
          <a:p>
            <a:pPr fontAlgn="t">
              <a:spcBef>
                <a:spcPts val="0"/>
              </a:spcBef>
              <a:spcAft>
                <a:spcPts val="0"/>
              </a:spcAft>
              <a:defRPr/>
            </a:pPr>
            <a:endParaRPr lang="ro-RO" sz="1400" dirty="0"/>
          </a:p>
          <a:p>
            <a:pPr fontAlgn="ctr">
              <a:spcBef>
                <a:spcPts val="0"/>
              </a:spcBef>
              <a:spcAft>
                <a:spcPts val="0"/>
              </a:spcAft>
              <a:defRPr/>
            </a:pPr>
            <a:r>
              <a:rPr lang="ro-RO" sz="1400" dirty="0"/>
              <a:t>      Acesta se afla deasupra orizontului timp de 175,9 zile terestre, perioada in care temperatura poate atinge 427</a:t>
            </a:r>
            <a:r>
              <a:rPr lang="ro-RO" sz="1400" baseline="30000" dirty="0"/>
              <a:t>o</a:t>
            </a:r>
            <a:r>
              <a:rPr lang="ro-RO" sz="1400" dirty="0"/>
              <a:t> C. Noaptea, temperatura ajunge pana la -173</a:t>
            </a:r>
            <a:r>
              <a:rPr lang="ro-RO" sz="1400" baseline="30000" dirty="0"/>
              <a:t>o</a:t>
            </a:r>
            <a:r>
              <a:rPr lang="ro-RO" sz="1400" dirty="0"/>
              <a:t> C. Mercur efectuiaza o rotatie completa in jurul axei sale in 58,64 zile, iar anul mercurian dureaza 87,96 zile.</a:t>
            </a:r>
            <a:br>
              <a:rPr lang="ro-RO" sz="1400" dirty="0"/>
            </a:br>
            <a:r>
              <a:rPr lang="ro-RO" sz="1400" dirty="0"/>
              <a:t>      Deoarece masa lui Mercur reprezinta numai 5,53 % din masa Pamantului, acceleratia gravitationala este 0,378 g, iar oamenii ajunsi acolo se vor simti foarte usori, mai usori chiar decat pe Luna. Cand vor dori sa plece, va fi suficient sa-si accelereze racheta pana la 4,25 km/sec.</a:t>
            </a:r>
            <a:br>
              <a:rPr lang="ro-RO" sz="1400" dirty="0"/>
            </a:br>
            <a:r>
              <a:rPr lang="ro-RO" sz="1400" dirty="0"/>
              <a:t>      O singura misiune spatiala, Mariner 10, in 1974, ne-a transmis informatii asupra planetei Mercur. Cea mai importanta descoperire facuta cu aceasta ocazie a fost detectarea campului magnetic mercurian, ignorat pana atunci de pamanteni</a:t>
            </a:r>
            <a:r>
              <a:rPr lang="ro-RO" dirty="0"/>
              <a:t>.</a:t>
            </a:r>
          </a:p>
          <a:p>
            <a:pPr fontAlgn="auto">
              <a:spcBef>
                <a:spcPts val="0"/>
              </a:spcBef>
              <a:spcAft>
                <a:spcPts val="0"/>
              </a:spcAft>
              <a:defRPr/>
            </a:pPr>
            <a:endParaRPr lang="ro-RO" dirty="0"/>
          </a:p>
        </p:txBody>
      </p:sp>
    </p:spTree>
  </p:cSld>
  <p:clrMapOvr>
    <a:masterClrMapping/>
  </p:clrMapOvr>
  <p:transition spd="slow" advTm="5000">
    <p:randomBa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8596" y="1214422"/>
            <a:ext cx="3884486" cy="771516"/>
          </a:xfrm>
        </p:spPr>
        <p:txBody>
          <a:bodyPr>
            <a:normAutofit fontScale="90000"/>
          </a:bodyPr>
          <a:lstStyle/>
          <a:p>
            <a:pPr fontAlgn="auto">
              <a:spcAft>
                <a:spcPts val="0"/>
              </a:spcAft>
              <a:defRPr/>
            </a:pPr>
            <a:r>
              <a:rPr lang="ro-RO" dirty="0" smtClean="0"/>
              <a:t>Venus</a:t>
            </a:r>
            <a:endParaRPr lang="ro-RO" dirty="0"/>
          </a:p>
        </p:txBody>
      </p:sp>
      <p:sp>
        <p:nvSpPr>
          <p:cNvPr id="3" name="Subtitle 2"/>
          <p:cNvSpPr>
            <a:spLocks noGrp="1"/>
          </p:cNvSpPr>
          <p:nvPr>
            <p:ph type="subTitle" idx="1"/>
          </p:nvPr>
        </p:nvSpPr>
        <p:spPr>
          <a:xfrm>
            <a:off x="533400" y="2571750"/>
            <a:ext cx="7854950" cy="3857625"/>
          </a:xfrm>
        </p:spPr>
        <p:txBody>
          <a:bodyPr>
            <a:normAutofit/>
          </a:bodyPr>
          <a:lstStyle/>
          <a:p>
            <a:pPr marR="0">
              <a:lnSpc>
                <a:spcPct val="80000"/>
              </a:lnSpc>
            </a:pPr>
            <a:r>
              <a:rPr lang="ro-RO" sz="1400" smtClean="0"/>
              <a:t>Venus se afla la 0,723 ua de Soare, este acoperita in totalitate si in permanenta cu nori densi, alcatuiti din acid sulfuric, care i-au impiedicat pe pamanteni, pana de curand, sa-i vada cu adevarat chipul. La suprafata sa , efectul de sera, provocat de continutul mare de bioxid de carbon (97%), duce la cresterea temperaturii medii pana la 480</a:t>
            </a:r>
            <a:r>
              <a:rPr lang="ro-RO" sz="1400" baseline="30000" smtClean="0"/>
              <a:t>o</a:t>
            </a:r>
            <a:r>
              <a:rPr lang="ro-RO" sz="1400" smtClean="0"/>
              <a:t> C ( este mai cald decat pe Mercur, acolo temperatura medie este de numai 179</a:t>
            </a:r>
            <a:r>
              <a:rPr lang="ro-RO" sz="1400" baseline="30000" smtClean="0"/>
              <a:t>o</a:t>
            </a:r>
            <a:r>
              <a:rPr lang="ro-RO" sz="1400" smtClean="0"/>
              <a:t> C ), iar presiunea atinge 92 atmosfere. </a:t>
            </a:r>
          </a:p>
          <a:p>
            <a:pPr marR="0">
              <a:lnSpc>
                <a:spcPct val="80000"/>
              </a:lnSpc>
            </a:pPr>
            <a:r>
              <a:rPr lang="ro-RO" sz="1400" smtClean="0"/>
              <a:t>      Ziua venusiana, care dureaza cat 243 zile terestre, este mai lunga decat anul, 225 de zile. O alta ciudatenie este sensul de rotatie al planetei, de la est la vest, astfel incat un venusian va vedea Soarele rasarind de la asfintit si apunand la rasarit ( asta in cazul in care va reusi sa vada ceva prin stratul gros de nori). </a:t>
            </a:r>
            <a:br>
              <a:rPr lang="ro-RO" sz="1400" smtClean="0"/>
            </a:br>
            <a:r>
              <a:rPr lang="ro-RO" sz="1400" smtClean="0"/>
              <a:t>     Suprafata venusiana para a fi tanara. Datele receptionate de la sondele spatiale indica faptul ca aceasta a fost complet remodelata acum 300-500 milioane de ani. Topografia venusiana este compusa din campii intinse acoperite de rauri de lava solidificata. Dupa unele estimari 85 % din suprafata venusiana este acoperita cu roci de origine vulcanica. Cel mai inalt punct de pe Venus este MAXWEL MONTES, care se ridica la 10,7 km deasupra suprafetei medii a planetei. Desi impanata cu cratere de impact meteoritic, acestea nu au un diametru mai mic de 2 km, probabil datorita marii densitatii a atmosferei, in care meteoritii mici ard complet. Atmosfera sa este alcatuita in proportie de 96 % din bioxid de carbon, 3 % din azot si din urme de bioxid de sulf, vapori de apa, argon, heliu, neon, clorura de hidrogen si fluorura de hidrogen. </a:t>
            </a:r>
            <a:br>
              <a:rPr lang="ro-RO" sz="1400" smtClean="0"/>
            </a:br>
            <a:r>
              <a:rPr lang="ro-RO" sz="1400" smtClean="0"/>
              <a:t>      Un pamantean ajuns pe suprafata venusiana ar putea masura o acceleratie gravitationala de 0,9 g, foarte apropiata de cea terestra, deoarece masa planetei Venus reprezinta 81,5 % din masa Pamantului. Pentru a scapa de sub atractia venusiana oamenii ar trebui sa-si accelereze nava pana la 10,36 km/sec. </a:t>
            </a:r>
          </a:p>
          <a:p>
            <a:pPr marR="0">
              <a:lnSpc>
                <a:spcPct val="80000"/>
              </a:lnSpc>
            </a:pPr>
            <a:endParaRPr lang="ro-RO" sz="1400" smtClean="0"/>
          </a:p>
        </p:txBody>
      </p:sp>
      <p:pic>
        <p:nvPicPr>
          <p:cNvPr id="4" name="Picture 3" descr="venus1.jpg"/>
          <p:cNvPicPr>
            <a:picLocks noChangeAspect="1"/>
          </p:cNvPicPr>
          <p:nvPr/>
        </p:nvPicPr>
        <p:blipFill>
          <a:blip r:embed="rId2" cstate="print"/>
          <a:stretch>
            <a:fillRect/>
          </a:stretch>
        </p:blipFill>
        <p:spPr>
          <a:xfrm>
            <a:off x="5857884" y="214290"/>
            <a:ext cx="2159000" cy="21590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spd="slow" advTm="5000">
    <p:randomBa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48" y="642918"/>
            <a:ext cx="7772400" cy="1362456"/>
          </a:xfrm>
        </p:spPr>
        <p:txBody>
          <a:bodyPr/>
          <a:lstStyle/>
          <a:p>
            <a:pPr fontAlgn="auto">
              <a:spcAft>
                <a:spcPts val="0"/>
              </a:spcAft>
              <a:defRPr/>
            </a:pPr>
            <a:r>
              <a:rPr lang="ro-RO" sz="4800" smtClean="0">
                <a:latin typeface="Monotype Corsiva" pitchFamily="66" charset="0"/>
              </a:rPr>
              <a:t>Pamant</a:t>
            </a:r>
            <a:endParaRPr lang="ro-RO" sz="4800">
              <a:latin typeface="Monotype Corsiva" pitchFamily="66" charset="0"/>
            </a:endParaRPr>
          </a:p>
        </p:txBody>
      </p:sp>
      <p:sp>
        <p:nvSpPr>
          <p:cNvPr id="11267" name="Text Placeholder 2"/>
          <p:cNvSpPr>
            <a:spLocks noGrp="1"/>
          </p:cNvSpPr>
          <p:nvPr>
            <p:ph type="body" idx="1"/>
          </p:nvPr>
        </p:nvSpPr>
        <p:spPr>
          <a:xfrm>
            <a:off x="4286250" y="1000125"/>
            <a:ext cx="4557713" cy="6286500"/>
          </a:xfrm>
        </p:spPr>
        <p:txBody>
          <a:bodyPr/>
          <a:lstStyle/>
          <a:p>
            <a:r>
              <a:rPr lang="ro-RO" sz="1600" b="1" smtClean="0"/>
              <a:t>Pamantul este cea de-a treia planeta de la Soare. Este si cea mai importanta deoarece adaposteste viata. Are un diametru ecuatorial mediu de 2756 km, o masa de 5,9761024 kg, o densitate de 5515 gr/cmc. Face o rotatie completa, in jurul axei in 23,9345 ore. Pamantul se invarte in jurul Soarelui cu o viteza medie de 29,79 km/sec si il ocoleste intr-un an, adica in 365,256 zile.Distanta medie dintre Pamant si Soare este de 149600000 km (o unitate astronomica, 1UA). Temperatura medie este de aproximativ 15</a:t>
            </a:r>
            <a:r>
              <a:rPr lang="ro-RO" sz="1600" b="1" baseline="30000" smtClean="0"/>
              <a:t>o</a:t>
            </a:r>
            <a:r>
              <a:rPr lang="ro-RO" sz="1600" b="1" smtClean="0"/>
              <a:t> C. Pentru a-i proteja pe oameni de radiatiile periculoase emise de Soare, poseda o atmosfera (compusa din 77% azot, 21% oxigen si bioxid de carbon, neon, argon, heliu) si un camp magnetic, cu ajutorul caruia este deviat vantul solar. Acceleratia gravitationala la suprafata pamantului, la ecuator, este 9,78 m/s</a:t>
            </a:r>
            <a:r>
              <a:rPr lang="ro-RO" sz="1600" b="1" baseline="30000" smtClean="0"/>
              <a:t>2</a:t>
            </a:r>
            <a:r>
              <a:rPr lang="ro-RO" sz="1600" b="1" smtClean="0"/>
              <a:t>, iar pentru a se desprinde definitiv de pamant navele trebuie sa atinga 11,18 km/sec. </a:t>
            </a:r>
            <a:br>
              <a:rPr lang="ro-RO" sz="1600" b="1" smtClean="0"/>
            </a:br>
            <a:r>
              <a:rPr lang="ro-RO" sz="1600" b="1" smtClean="0"/>
              <a:t>      Are un satelit natural, </a:t>
            </a:r>
            <a:r>
              <a:rPr lang="ro-RO" sz="1600" b="1" smtClean="0">
                <a:hlinkClick r:id="rId2"/>
              </a:rPr>
              <a:t>LUNA</a:t>
            </a:r>
            <a:r>
              <a:rPr lang="ro-RO" sz="1600" smtClean="0">
                <a:hlinkClick r:id="rId2"/>
              </a:rPr>
              <a:t>.</a:t>
            </a:r>
            <a:endParaRPr lang="ro-RO" sz="1600" smtClean="0"/>
          </a:p>
        </p:txBody>
      </p:sp>
      <p:pic>
        <p:nvPicPr>
          <p:cNvPr id="4" name="Picture 3" descr="pamantul.jpg"/>
          <p:cNvPicPr>
            <a:picLocks noChangeAspect="1"/>
          </p:cNvPicPr>
          <p:nvPr/>
        </p:nvPicPr>
        <p:blipFill>
          <a:blip r:embed="rId3" cstate="print"/>
          <a:stretch>
            <a:fillRect/>
          </a:stretch>
        </p:blipFill>
        <p:spPr>
          <a:xfrm>
            <a:off x="428596" y="2500306"/>
            <a:ext cx="2809878" cy="345282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spd="slow" advTm="5000">
    <p:randomBa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86182" y="1357298"/>
            <a:ext cx="428628" cy="2246769"/>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fontAlgn="auto">
              <a:spcBef>
                <a:spcPts val="0"/>
              </a:spcBef>
              <a:spcAft>
                <a:spcPts val="0"/>
              </a:spcAft>
              <a:defRPr/>
            </a:pPr>
            <a:r>
              <a:rPr lang="ro-RO" sz="2800"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onotype Corsiva" pitchFamily="66" charset="0"/>
                <a:cs typeface="+mn-cs"/>
              </a:rPr>
              <a:t>MARTE</a:t>
            </a:r>
            <a:endParaRPr lang="ro-RO" sz="2800"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onotype Corsiva" pitchFamily="66" charset="0"/>
              <a:cs typeface="+mn-cs"/>
            </a:endParaRPr>
          </a:p>
        </p:txBody>
      </p:sp>
      <p:sp>
        <p:nvSpPr>
          <p:cNvPr id="12291" name="TextBox 5"/>
          <p:cNvSpPr txBox="1">
            <a:spLocks noChangeArrowheads="1"/>
          </p:cNvSpPr>
          <p:nvPr/>
        </p:nvSpPr>
        <p:spPr bwMode="auto">
          <a:xfrm>
            <a:off x="428625" y="1428750"/>
            <a:ext cx="4929188" cy="646113"/>
          </a:xfrm>
          <a:prstGeom prst="rect">
            <a:avLst/>
          </a:prstGeom>
          <a:noFill/>
          <a:ln w="9525">
            <a:noFill/>
            <a:miter lim="800000"/>
            <a:headEnd/>
            <a:tailEnd/>
          </a:ln>
        </p:spPr>
        <p:txBody>
          <a:bodyPr>
            <a:spAutoFit/>
          </a:bodyPr>
          <a:lstStyle/>
          <a:p>
            <a:r>
              <a:rPr lang="ro-RO">
                <a:latin typeface="Constantia" pitchFamily="18" charset="0"/>
              </a:rPr>
              <a:t/>
            </a:r>
            <a:br>
              <a:rPr lang="ro-RO">
                <a:latin typeface="Constantia" pitchFamily="18" charset="0"/>
              </a:rPr>
            </a:br>
            <a:endParaRPr lang="ro-RO">
              <a:latin typeface="Constantia" pitchFamily="18" charset="0"/>
            </a:endParaRPr>
          </a:p>
        </p:txBody>
      </p:sp>
      <p:sp>
        <p:nvSpPr>
          <p:cNvPr id="12292" name="TextBox 9"/>
          <p:cNvSpPr txBox="1">
            <a:spLocks noChangeArrowheads="1"/>
          </p:cNvSpPr>
          <p:nvPr/>
        </p:nvSpPr>
        <p:spPr bwMode="auto">
          <a:xfrm>
            <a:off x="428625" y="117475"/>
            <a:ext cx="3000375" cy="6740525"/>
          </a:xfrm>
          <a:prstGeom prst="rect">
            <a:avLst/>
          </a:prstGeom>
          <a:noFill/>
          <a:ln w="9525">
            <a:noFill/>
            <a:miter lim="800000"/>
            <a:headEnd/>
            <a:tailEnd/>
          </a:ln>
        </p:spPr>
        <p:txBody>
          <a:bodyPr>
            <a:spAutoFit/>
          </a:bodyPr>
          <a:lstStyle/>
          <a:p>
            <a:r>
              <a:rPr lang="ro-RO" sz="1400">
                <a:latin typeface="Constantia" pitchFamily="18" charset="0"/>
              </a:rPr>
              <a:t>Totusi ramane posibilitatea ca omul, viitorul stapan al cosmosului, profitand de uriasele rezerve de apa ce se afla in subsolul planetei, sa o transforme intr-un loc propice vietii. Ultimele informatii furnizate de NASA sunt foarte optimiste. Exista indicii clare ca in prezent, in anumite momente ale anului martian, putem distinge apa lichida pe suprafata martiana. </a:t>
            </a:r>
            <a:br>
              <a:rPr lang="ro-RO" sz="1400">
                <a:latin typeface="Constantia" pitchFamily="18" charset="0"/>
              </a:rPr>
            </a:br>
            <a:r>
              <a:rPr lang="ro-RO" sz="1400">
                <a:latin typeface="Constantia" pitchFamily="18" charset="0"/>
              </a:rPr>
              <a:t>     Marte este de 2 ori mai mica decat Terra. Densitatea sa medie este de 0,73 din densitatea Pamantului, masa doar 10 %, iar acceleratia gravitationala 0,377 g. Pentru a putea scapa de sub influenta gravitationala martiana, o nava spatiala va trebui sa accelereze pana la 5,02 km/sec </a:t>
            </a:r>
            <a:br>
              <a:rPr lang="ro-RO" sz="1400">
                <a:latin typeface="Constantia" pitchFamily="18" charset="0"/>
              </a:rPr>
            </a:br>
            <a:r>
              <a:rPr lang="ro-RO" sz="1400">
                <a:latin typeface="Constantia" pitchFamily="18" charset="0"/>
              </a:rPr>
              <a:t>     Durata zilei martiene este de 1,02 zile terestre, iar anul martian dureaza 686,98 zile. Atmosfera sa este compusa in special din bioxid de carbon (95%), la care se adauga azot (2,7 %), argon (1,6 %), oxigen (0,13%) si CO , vapori de apa, neon, etc. Temperatura medie -63</a:t>
            </a:r>
            <a:r>
              <a:rPr lang="ro-RO" sz="1400" baseline="30000">
                <a:latin typeface="Constantia" pitchFamily="18" charset="0"/>
              </a:rPr>
              <a:t>o</a:t>
            </a:r>
            <a:r>
              <a:rPr lang="ro-RO" sz="1400">
                <a:latin typeface="Constantia" pitchFamily="18" charset="0"/>
              </a:rPr>
              <a:t> C, variind intre o valoare maxima de 20</a:t>
            </a:r>
            <a:r>
              <a:rPr lang="ro-RO" sz="1400" baseline="30000">
                <a:latin typeface="Constantia" pitchFamily="18" charset="0"/>
              </a:rPr>
              <a:t>o</a:t>
            </a:r>
            <a:r>
              <a:rPr lang="ro-RO" sz="1400">
                <a:latin typeface="Constantia" pitchFamily="18" charset="0"/>
              </a:rPr>
              <a:t> C si una minima de -140 grade C.</a:t>
            </a:r>
            <a:r>
              <a:rPr lang="ro-RO" sz="1200">
                <a:latin typeface="Constantia" pitchFamily="18" charset="0"/>
              </a:rPr>
              <a:t/>
            </a:r>
            <a:br>
              <a:rPr lang="ro-RO" sz="1200">
                <a:latin typeface="Constantia" pitchFamily="18" charset="0"/>
              </a:rPr>
            </a:br>
            <a:r>
              <a:rPr lang="ro-RO" sz="1200">
                <a:latin typeface="Constantia" pitchFamily="18" charset="0"/>
              </a:rPr>
              <a:t>   </a:t>
            </a:r>
          </a:p>
        </p:txBody>
      </p:sp>
      <p:sp>
        <p:nvSpPr>
          <p:cNvPr id="12293" name="TextBox 10"/>
          <p:cNvSpPr txBox="1">
            <a:spLocks noChangeArrowheads="1"/>
          </p:cNvSpPr>
          <p:nvPr/>
        </p:nvSpPr>
        <p:spPr bwMode="auto">
          <a:xfrm>
            <a:off x="4000500" y="4357688"/>
            <a:ext cx="4857750" cy="1878012"/>
          </a:xfrm>
          <a:prstGeom prst="rect">
            <a:avLst/>
          </a:prstGeom>
          <a:noFill/>
          <a:ln w="9525">
            <a:noFill/>
            <a:miter lim="800000"/>
            <a:headEnd/>
            <a:tailEnd/>
          </a:ln>
        </p:spPr>
        <p:txBody>
          <a:bodyPr>
            <a:spAutoFit/>
          </a:bodyPr>
          <a:lstStyle/>
          <a:p>
            <a:r>
              <a:rPr lang="ro-RO">
                <a:latin typeface="Constantia" pitchFamily="18" charset="0"/>
              </a:rPr>
              <a:t> </a:t>
            </a:r>
            <a:r>
              <a:rPr lang="ro-RO" sz="1400">
                <a:latin typeface="Constantia" pitchFamily="18" charset="0"/>
              </a:rPr>
              <a:t> Marte are doi sateliti, PHOBOS si DEIMOS, invaluiti multa vreme de mister. Existau voci care afirmau sus si tare ca acestia nu pot fi decat niste obiecte artificiale construite de o mana extraterestra. In prezent aceasta ipoteza si-a pierdut foarte mult din credibilitate, asemenea faimoasei ipoteze a canalelor martiene. </a:t>
            </a:r>
            <a:br>
              <a:rPr lang="ro-RO" sz="1400">
                <a:latin typeface="Constantia" pitchFamily="18" charset="0"/>
              </a:rPr>
            </a:br>
            <a:r>
              <a:rPr lang="ro-RO" sz="1400">
                <a:latin typeface="Constantia" pitchFamily="18" charset="0"/>
              </a:rPr>
              <a:t>     Oricum Marte va fi cu siguranta, prima planeta pe care omul va pune piciorul. </a:t>
            </a:r>
          </a:p>
        </p:txBody>
      </p:sp>
      <p:pic>
        <p:nvPicPr>
          <p:cNvPr id="12" name="Picture 11" descr="mars1_m.jpg"/>
          <p:cNvPicPr>
            <a:picLocks noChangeAspect="1"/>
          </p:cNvPicPr>
          <p:nvPr/>
        </p:nvPicPr>
        <p:blipFill>
          <a:blip r:embed="rId2" cstate="print"/>
          <a:stretch>
            <a:fillRect/>
          </a:stretch>
        </p:blipFill>
        <p:spPr>
          <a:xfrm>
            <a:off x="4929190" y="1500174"/>
            <a:ext cx="2540000" cy="25400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spd="slow" advTm="5000">
    <p:randomBa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30225" y="2705100"/>
            <a:ext cx="7772400" cy="3652838"/>
          </a:xfrm>
        </p:spPr>
        <p:txBody>
          <a:bodyPr>
            <a:normAutofit fontScale="70000" lnSpcReduction="20000"/>
          </a:bodyPr>
          <a:lstStyle/>
          <a:p>
            <a:pPr fontAlgn="auto">
              <a:spcAft>
                <a:spcPts val="0"/>
              </a:spcAft>
              <a:buClr>
                <a:schemeClr val="accent3"/>
              </a:buClr>
              <a:buFont typeface="Wingdings 2"/>
              <a:buNone/>
              <a:defRPr/>
            </a:pPr>
            <a:r>
              <a:rPr lang="ro-RO" b="1" dirty="0" smtClean="0"/>
              <a:t>Jupiter , cea de a cincea planeta, aflata la 5,2 ua de Soare este cea mai mare planeta a Sistemului Solar, avand un diametru echivalent cu 11,21 diametre terestre si o masa de 317,8 ori mai mare decat masa Pamantului. Totusi, densitatea sa este numai un sfert din cea terestra, ceea ce sugereaza ideea ca Jupiter este o planeta mai degraba lichida, desi nucleul ei, datorita presiunilor uriase, ar putea fi alcatuit din hidrogen metalic, explicandu-se astfel existenta magnetosferei, care inconjoara planeta. Datorita marimii sale atrage spre sine o buna parte din obiectele cosmice care ar putea lovi Pamantul. </a:t>
            </a:r>
          </a:p>
          <a:p>
            <a:pPr fontAlgn="auto">
              <a:spcAft>
                <a:spcPts val="0"/>
              </a:spcAft>
              <a:buClr>
                <a:schemeClr val="accent3"/>
              </a:buClr>
              <a:buFont typeface="Wingdings 2"/>
              <a:buNone/>
              <a:defRPr/>
            </a:pPr>
            <a:r>
              <a:rPr lang="ro-RO" b="1" dirty="0" smtClean="0"/>
              <a:t>     Suprafata jupiteriana este bantuita de furtuni, cea mai spectaculoasa dintre ele, Marea Pata Rosie, putand fi observata si de pe Pamant. Viteza vantului atinge frecvent 150 km/sec, iar presiunea atmosferica depaseste 100 atmosfere. Aceasta este alcatuita din hidrogen (90%), si heliu (10%). Temperatura medie este de - 121</a:t>
            </a:r>
            <a:r>
              <a:rPr lang="ro-RO" b="1" baseline="30000" dirty="0" smtClean="0"/>
              <a:t>o</a:t>
            </a:r>
            <a:r>
              <a:rPr lang="ro-RO" b="1" dirty="0" smtClean="0"/>
              <a:t> C.</a:t>
            </a:r>
            <a:br>
              <a:rPr lang="ro-RO" b="1" dirty="0" smtClean="0"/>
            </a:br>
            <a:r>
              <a:rPr lang="ro-RO" b="1" dirty="0" smtClean="0"/>
              <a:t>     Jupiter poseda un inel, vizibil doar pentru sondele interplanetare si i se cunosc, deocamdata, 16 sateliti, dintre care cel mai interesant pentru oameni este Europa, sub a carei suprafata inghetata se gaseste apa lichida, fiind astfel posibila existenta unor forme de viata.</a:t>
            </a:r>
            <a:br>
              <a:rPr lang="ro-RO" b="1" dirty="0" smtClean="0"/>
            </a:br>
            <a:r>
              <a:rPr lang="ro-RO" b="1" dirty="0" smtClean="0"/>
              <a:t>     Ziua jupiteriana dureaza 0,4 zile terestre iar anul 11,9 ani terestri. De pe Jupiter este mai greu de plecat, deoarece viteza de evadare este de 59,6 km/sec. </a:t>
            </a:r>
          </a:p>
          <a:p>
            <a:pPr fontAlgn="auto">
              <a:spcAft>
                <a:spcPts val="0"/>
              </a:spcAft>
              <a:buClr>
                <a:schemeClr val="accent3"/>
              </a:buClr>
              <a:buFont typeface="Wingdings 2"/>
              <a:buNone/>
              <a:defRPr/>
            </a:pPr>
            <a:endParaRPr lang="ro-RO" dirty="0"/>
          </a:p>
        </p:txBody>
      </p:sp>
      <p:pic>
        <p:nvPicPr>
          <p:cNvPr id="4" name="Picture 3" descr="t-jup.jpg"/>
          <p:cNvPicPr>
            <a:picLocks noChangeAspect="1"/>
          </p:cNvPicPr>
          <p:nvPr/>
        </p:nvPicPr>
        <p:blipFill>
          <a:blip r:embed="rId2" cstate="print"/>
          <a:stretch>
            <a:fillRect/>
          </a:stretch>
        </p:blipFill>
        <p:spPr>
          <a:xfrm>
            <a:off x="5214942" y="428604"/>
            <a:ext cx="3175000" cy="1889116"/>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2" name="Title 1"/>
          <p:cNvSpPr>
            <a:spLocks noGrp="1"/>
          </p:cNvSpPr>
          <p:nvPr>
            <p:ph type="title"/>
          </p:nvPr>
        </p:nvSpPr>
        <p:spPr>
          <a:xfrm>
            <a:off x="1785918" y="1643050"/>
            <a:ext cx="7772400" cy="1362456"/>
          </a:xfrm>
        </p:spPr>
        <p:txBody>
          <a:bodyPr>
            <a:scene3d>
              <a:camera prst="isometricOffAxis1Right"/>
              <a:lightRig rig="freezing" dir="t">
                <a:rot lat="0" lon="0" rev="5640000"/>
              </a:lightRig>
            </a:scene3d>
          </a:bodyPr>
          <a:lstStyle/>
          <a:p>
            <a:pPr fontAlgn="auto">
              <a:spcAft>
                <a:spcPts val="0"/>
              </a:spcAft>
              <a:defRPr/>
            </a:pPr>
            <a:r>
              <a:rPr lang="ro-RO" smtClean="0"/>
              <a:t>Jupiter</a:t>
            </a:r>
            <a:br>
              <a:rPr lang="ro-RO" smtClean="0"/>
            </a:br>
            <a:endParaRPr lang="ro-RO"/>
          </a:p>
        </p:txBody>
      </p:sp>
    </p:spTree>
  </p:cSld>
  <p:clrMapOvr>
    <a:masterClrMapping/>
  </p:clrMapOvr>
  <p:transition spd="slow" advTm="5000">
    <p:randomBa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themeOverride>
</file>

<file path=ppt/theme/themeOverride2.xml><?xml version="1.0" encoding="utf-8"?>
<a:themeOverride xmlns:a="http://schemas.openxmlformats.org/drawingml/2006/main">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themeOverride>
</file>

<file path=docProps/app.xml><?xml version="1.0" encoding="utf-8"?>
<Properties xmlns="http://schemas.openxmlformats.org/officeDocument/2006/extended-properties" xmlns:vt="http://schemas.openxmlformats.org/officeDocument/2006/docPropsVTypes">
  <Template>Flow</Template>
  <TotalTime>383</TotalTime>
  <Words>4801</Words>
  <Application>Microsoft Office PowerPoint</Application>
  <PresentationFormat>Expunere pe ecran (4:3)</PresentationFormat>
  <Paragraphs>150</Paragraphs>
  <Slides>38</Slides>
  <Notes>0</Notes>
  <HiddenSlides>0</HiddenSlides>
  <MMClips>0</MMClips>
  <ScaleCrop>false</ScaleCrop>
  <HeadingPairs>
    <vt:vector size="6" baseType="variant">
      <vt:variant>
        <vt:lpstr>Fonturi utilizate</vt:lpstr>
      </vt:variant>
      <vt:variant>
        <vt:i4>8</vt:i4>
      </vt:variant>
      <vt:variant>
        <vt:lpstr>Temă</vt:lpstr>
      </vt:variant>
      <vt:variant>
        <vt:i4>1</vt:i4>
      </vt:variant>
      <vt:variant>
        <vt:lpstr>Titluri diapozitive</vt:lpstr>
      </vt:variant>
      <vt:variant>
        <vt:i4>38</vt:i4>
      </vt:variant>
    </vt:vector>
  </HeadingPairs>
  <TitlesOfParts>
    <vt:vector size="47" baseType="lpstr">
      <vt:lpstr>Constantia</vt:lpstr>
      <vt:lpstr>Arial</vt:lpstr>
      <vt:lpstr>Calibri</vt:lpstr>
      <vt:lpstr>Wingdings 2</vt:lpstr>
      <vt:lpstr>Times New Roman</vt:lpstr>
      <vt:lpstr>Monotype Corsiva</vt:lpstr>
      <vt:lpstr>Wingdings</vt:lpstr>
      <vt:lpstr>Comic Sans MS</vt:lpstr>
      <vt:lpstr>Flow</vt:lpstr>
      <vt:lpstr>Știință si politică:cercetarea spațiului în secolul XX</vt:lpstr>
      <vt:lpstr>Diapozitivul 2</vt:lpstr>
      <vt:lpstr>Spațiul cosmic </vt:lpstr>
      <vt:lpstr>Diapozitivul 4</vt:lpstr>
      <vt:lpstr> </vt:lpstr>
      <vt:lpstr>Venus</vt:lpstr>
      <vt:lpstr>Pamant</vt:lpstr>
      <vt:lpstr>Diapozitivul 8</vt:lpstr>
      <vt:lpstr>Jupiter </vt:lpstr>
      <vt:lpstr>Saturn </vt:lpstr>
      <vt:lpstr>Uranus</vt:lpstr>
      <vt:lpstr>Neptun</vt:lpstr>
      <vt:lpstr>Diapozitivul 13</vt:lpstr>
      <vt:lpstr>Luna</vt:lpstr>
      <vt:lpstr>Galaxia</vt:lpstr>
      <vt:lpstr>Momente ale cursei spatiale</vt:lpstr>
      <vt:lpstr>Diapozitivul 17</vt:lpstr>
      <vt:lpstr>Lansarea primului satelit artificial </vt:lpstr>
      <vt:lpstr>Sputnik 2. Primul animal plasat pe orbită: câinele Laika   </vt:lpstr>
      <vt:lpstr>Explorer 1. Descoperirea centurii Van Allen   </vt:lpstr>
      <vt:lpstr>Project SCORE. Primul satelit de telecomunicaţii.   </vt:lpstr>
      <vt:lpstr>PRIMUL OM IN COSMOS </vt:lpstr>
      <vt:lpstr>Vostok 6. Prima femeie în spaţiul cosmic:Valentina Tereąkova   </vt:lpstr>
      <vt:lpstr>PRIMUL OM PE LUNA </vt:lpstr>
      <vt:lpstr>Programul Apollo (1961-1975) </vt:lpstr>
      <vt:lpstr>Diapozitivul 26</vt:lpstr>
      <vt:lpstr>Diapozitivul 27</vt:lpstr>
      <vt:lpstr>Diapozitivul 28</vt:lpstr>
      <vt:lpstr>Diapozitivul 29</vt:lpstr>
      <vt:lpstr>Diapozitivul 30</vt:lpstr>
      <vt:lpstr>Diapozitivul 31</vt:lpstr>
      <vt:lpstr>Diapozitivul 32</vt:lpstr>
      <vt:lpstr>Discursul lui W. Churchill</vt:lpstr>
      <vt:lpstr>Cortina de Fier</vt:lpstr>
      <vt:lpstr>Pericolul stalinist</vt:lpstr>
      <vt:lpstr>Relaţie specială anglo-saxonă</vt:lpstr>
      <vt:lpstr>SUA: pilonul puterii mondiale</vt:lpstr>
      <vt:lpstr>Războiul Rece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7</dc:creator>
  <cp:lastModifiedBy>user</cp:lastModifiedBy>
  <cp:revision>80</cp:revision>
  <dcterms:created xsi:type="dcterms:W3CDTF">2010-10-15T15:53:07Z</dcterms:created>
  <dcterms:modified xsi:type="dcterms:W3CDTF">2010-12-17T08:10:19Z</dcterms:modified>
</cp:coreProperties>
</file>